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6" r:id="rId2"/>
    <p:sldId id="320" r:id="rId3"/>
    <p:sldId id="321" r:id="rId4"/>
    <p:sldId id="322" r:id="rId5"/>
    <p:sldId id="325" r:id="rId6"/>
    <p:sldId id="313" r:id="rId7"/>
    <p:sldId id="324" r:id="rId8"/>
    <p:sldId id="309" r:id="rId9"/>
    <p:sldId id="310" r:id="rId10"/>
    <p:sldId id="311" r:id="rId11"/>
    <p:sldId id="298" r:id="rId12"/>
    <p:sldId id="297" r:id="rId13"/>
    <p:sldId id="286" r:id="rId14"/>
    <p:sldId id="263" r:id="rId15"/>
    <p:sldId id="259" r:id="rId16"/>
    <p:sldId id="260"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319" r:id="rId40"/>
    <p:sldId id="326" r:id="rId41"/>
  </p:sldIdLst>
  <p:sldSz cx="10680700" cy="7569200"/>
  <p:notesSz cx="10680700" cy="7569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4624" autoAdjust="0"/>
  </p:normalViewPr>
  <p:slideViewPr>
    <p:cSldViewPr>
      <p:cViewPr varScale="1">
        <p:scale>
          <a:sx n="63" d="100"/>
          <a:sy n="63" d="100"/>
        </p:scale>
        <p:origin x="-1290"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627563" cy="37782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6049963" y="0"/>
            <a:ext cx="4627562" cy="377825"/>
          </a:xfrm>
          <a:prstGeom prst="rect">
            <a:avLst/>
          </a:prstGeom>
        </p:spPr>
        <p:txBody>
          <a:bodyPr vert="horz" lIns="91440" tIns="45720" rIns="91440" bIns="45720" rtlCol="0"/>
          <a:lstStyle>
            <a:lvl1pPr algn="r">
              <a:defRPr sz="1200"/>
            </a:lvl1pPr>
          </a:lstStyle>
          <a:p>
            <a:fld id="{0B6E2342-AE98-4011-87F2-1CE5D0A1A36A}" type="datetimeFigureOut">
              <a:rPr lang="tr-TR" smtClean="0"/>
              <a:pPr/>
              <a:t>18.11.2016</a:t>
            </a:fld>
            <a:endParaRPr lang="tr-TR"/>
          </a:p>
        </p:txBody>
      </p:sp>
      <p:sp>
        <p:nvSpPr>
          <p:cNvPr id="4" name="3 Slayt Görüntüsü Yer Tutucusu"/>
          <p:cNvSpPr>
            <a:spLocks noGrp="1" noRot="1" noChangeAspect="1"/>
          </p:cNvSpPr>
          <p:nvPr>
            <p:ph type="sldImg" idx="2"/>
          </p:nvPr>
        </p:nvSpPr>
        <p:spPr>
          <a:xfrm>
            <a:off x="3336925" y="568325"/>
            <a:ext cx="4006850" cy="28384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1068388" y="3595688"/>
            <a:ext cx="8543925" cy="34051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7189788"/>
            <a:ext cx="4627563" cy="37782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6049963" y="7189788"/>
            <a:ext cx="4627562" cy="377825"/>
          </a:xfrm>
          <a:prstGeom prst="rect">
            <a:avLst/>
          </a:prstGeom>
        </p:spPr>
        <p:txBody>
          <a:bodyPr vert="horz" lIns="91440" tIns="45720" rIns="91440" bIns="45720" rtlCol="0" anchor="b"/>
          <a:lstStyle>
            <a:lvl1pPr algn="r">
              <a:defRPr sz="1200"/>
            </a:lvl1pPr>
          </a:lstStyle>
          <a:p>
            <a:fld id="{9E4815C8-A036-4BBE-879E-EF625B84CCEF}" type="slidenum">
              <a:rPr lang="tr-TR" smtClean="0"/>
              <a:pPr/>
              <a:t>‹#›</a:t>
            </a:fld>
            <a:endParaRPr lang="tr-TR"/>
          </a:p>
        </p:txBody>
      </p:sp>
    </p:spTree>
    <p:extLst>
      <p:ext uri="{BB962C8B-B14F-4D97-AF65-F5344CB8AC3E}">
        <p14:creationId xmlns:p14="http://schemas.microsoft.com/office/powerpoint/2010/main" xmlns="" val="8269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tr-TR" dirty="0" smtClean="0"/>
          </a:p>
        </p:txBody>
      </p:sp>
      <p:sp>
        <p:nvSpPr>
          <p:cNvPr id="819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FD9B4-B77C-44EC-9590-B2636C4FAE18}" type="slidenum">
              <a:rPr lang="tr-TR" smtClean="0"/>
              <a:pPr/>
              <a:t>8</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007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latin typeface="Arial" pitchFamily="34" charset="0"/>
            </a:endParaRPr>
          </a:p>
        </p:txBody>
      </p:sp>
      <p:sp>
        <p:nvSpPr>
          <p:cNvPr id="200708" name="3 Slayt Numarası Yer Tutucusu"/>
          <p:cNvSpPr txBox="1">
            <a:spLocks noGrp="1"/>
          </p:cNvSpPr>
          <p:nvPr/>
        </p:nvSpPr>
        <p:spPr bwMode="auto">
          <a:xfrm>
            <a:off x="6050956" y="7189007"/>
            <a:ext cx="4627201" cy="378998"/>
          </a:xfrm>
          <a:prstGeom prst="rect">
            <a:avLst/>
          </a:prstGeom>
          <a:noFill/>
          <a:ln w="9525">
            <a:noFill/>
            <a:miter lim="800000"/>
            <a:headEnd/>
            <a:tailEnd/>
          </a:ln>
        </p:spPr>
        <p:txBody>
          <a:bodyPr anchor="b"/>
          <a:lstStyle/>
          <a:p>
            <a:pPr algn="r"/>
            <a:fld id="{07C00102-EE7E-4A89-A4D4-E2AE2AC1E810}" type="slidenum">
              <a:rPr lang="fi-FI" altLang="tr-TR" sz="1200">
                <a:ea typeface="MS PGothic" pitchFamily="34" charset="-128"/>
              </a:rPr>
              <a:pPr algn="r"/>
              <a:t>11</a:t>
            </a:fld>
            <a:endParaRPr lang="fi-FI" altLang="tr-TR" sz="120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16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716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CEE70-DFF5-4BB0-913E-EDE6ECB11393}" type="slidenum">
              <a:rPr lang="tr-TR" smtClean="0"/>
              <a:pPr/>
              <a:t>39</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373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737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54C46-D349-4CD8-A427-9322A127B5CB}" type="slidenum">
              <a:rPr lang="tr-TR" smtClean="0"/>
              <a:pPr/>
              <a:t>40</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957" y="2346452"/>
            <a:ext cx="9088850" cy="1589531"/>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603914" y="4238752"/>
            <a:ext cx="7484935" cy="18923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34638" y="1740916"/>
            <a:ext cx="4651352" cy="499567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06773" y="1740916"/>
            <a:ext cx="4651352" cy="499567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7" name="Holder 7"/>
          <p:cNvSpPr>
            <a:spLocks noGrp="1"/>
          </p:cNvSpPr>
          <p:nvPr>
            <p:ph type="sldNum" sz="quarter" idx="7"/>
          </p:nvPr>
        </p:nvSpPr>
        <p:spPr/>
        <p:txBody>
          <a:bodyPr lIns="0" tIns="0" rIns="0" bIns="0"/>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5" name="Holder 5"/>
          <p:cNvSpPr>
            <a:spLocks noGrp="1"/>
          </p:cNvSpPr>
          <p:nvPr>
            <p:ph type="sldNum" sz="quarter" idx="7"/>
          </p:nvPr>
        </p:nvSpPr>
        <p:spPr/>
        <p:txBody>
          <a:bodyPr lIns="0" tIns="0" rIns="0" bIns="0"/>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864105" y="649173"/>
            <a:ext cx="6916801" cy="262432"/>
          </a:xfrm>
          <a:custGeom>
            <a:avLst/>
            <a:gdLst/>
            <a:ahLst/>
            <a:cxnLst/>
            <a:rect l="l" t="t" r="r" b="b"/>
            <a:pathLst>
              <a:path w="6916801" h="262432">
                <a:moveTo>
                  <a:pt x="0" y="262432"/>
                </a:moveTo>
                <a:lnTo>
                  <a:pt x="6916801" y="262432"/>
                </a:lnTo>
                <a:lnTo>
                  <a:pt x="6916801" y="0"/>
                </a:lnTo>
                <a:lnTo>
                  <a:pt x="0" y="0"/>
                </a:lnTo>
                <a:lnTo>
                  <a:pt x="0" y="262432"/>
                </a:lnTo>
                <a:close/>
              </a:path>
            </a:pathLst>
          </a:custGeom>
          <a:solidFill>
            <a:srgbClr val="00008A"/>
          </a:solidFill>
        </p:spPr>
        <p:txBody>
          <a:bodyPr wrap="square" lIns="0" tIns="0" rIns="0" bIns="0" rtlCol="0">
            <a:noAutofit/>
          </a:bodyPr>
          <a:lstStyle/>
          <a:p>
            <a:endParaRPr/>
          </a:p>
        </p:txBody>
      </p:sp>
      <p:sp>
        <p:nvSpPr>
          <p:cNvPr id="17" name="bk object 17"/>
          <p:cNvSpPr/>
          <p:nvPr/>
        </p:nvSpPr>
        <p:spPr>
          <a:xfrm>
            <a:off x="541019" y="1152398"/>
            <a:ext cx="1093012" cy="262127"/>
          </a:xfrm>
          <a:custGeom>
            <a:avLst/>
            <a:gdLst/>
            <a:ahLst/>
            <a:cxnLst/>
            <a:rect l="l" t="t" r="r" b="b"/>
            <a:pathLst>
              <a:path w="1093012" h="262127">
                <a:moveTo>
                  <a:pt x="0" y="262127"/>
                </a:moveTo>
                <a:lnTo>
                  <a:pt x="1093012" y="262127"/>
                </a:lnTo>
                <a:lnTo>
                  <a:pt x="1093012" y="0"/>
                </a:lnTo>
                <a:lnTo>
                  <a:pt x="0" y="0"/>
                </a:lnTo>
                <a:lnTo>
                  <a:pt x="0" y="262127"/>
                </a:lnTo>
                <a:close/>
              </a:path>
            </a:pathLst>
          </a:custGeom>
          <a:solidFill>
            <a:srgbClr val="FF0000"/>
          </a:solidFill>
        </p:spPr>
        <p:txBody>
          <a:bodyPr wrap="square" lIns="0" tIns="0" rIns="0" bIns="0" rtlCol="0">
            <a:noAutofit/>
          </a:bodyPr>
          <a:lstStyle/>
          <a:p>
            <a:endParaRPr/>
          </a:p>
        </p:txBody>
      </p:sp>
      <p:sp>
        <p:nvSpPr>
          <p:cNvPr id="18" name="bk object 18"/>
          <p:cNvSpPr/>
          <p:nvPr/>
        </p:nvSpPr>
        <p:spPr>
          <a:xfrm>
            <a:off x="541019" y="1684274"/>
            <a:ext cx="984808" cy="262127"/>
          </a:xfrm>
          <a:custGeom>
            <a:avLst/>
            <a:gdLst/>
            <a:ahLst/>
            <a:cxnLst/>
            <a:rect l="l" t="t" r="r" b="b"/>
            <a:pathLst>
              <a:path w="984808" h="262127">
                <a:moveTo>
                  <a:pt x="0" y="262127"/>
                </a:moveTo>
                <a:lnTo>
                  <a:pt x="984808" y="262127"/>
                </a:lnTo>
                <a:lnTo>
                  <a:pt x="984808" y="0"/>
                </a:lnTo>
                <a:lnTo>
                  <a:pt x="0" y="0"/>
                </a:lnTo>
                <a:lnTo>
                  <a:pt x="0" y="262127"/>
                </a:lnTo>
                <a:close/>
              </a:path>
            </a:pathLst>
          </a:custGeom>
          <a:solidFill>
            <a:srgbClr val="FF0000"/>
          </a:solidFill>
        </p:spPr>
        <p:txBody>
          <a:bodyPr wrap="square" lIns="0" tIns="0" rIns="0" bIns="0" rtlCol="0">
            <a:noAutofit/>
          </a:bodyPr>
          <a:lstStyle/>
          <a:p>
            <a:endParaRPr/>
          </a:p>
        </p:txBody>
      </p:sp>
      <p:sp>
        <p:nvSpPr>
          <p:cNvPr id="19" name="bk object 19"/>
          <p:cNvSpPr/>
          <p:nvPr/>
        </p:nvSpPr>
        <p:spPr>
          <a:xfrm>
            <a:off x="541019" y="3149219"/>
            <a:ext cx="1022908" cy="263651"/>
          </a:xfrm>
          <a:custGeom>
            <a:avLst/>
            <a:gdLst/>
            <a:ahLst/>
            <a:cxnLst/>
            <a:rect l="l" t="t" r="r" b="b"/>
            <a:pathLst>
              <a:path w="1022908" h="263651">
                <a:moveTo>
                  <a:pt x="0" y="263651"/>
                </a:moveTo>
                <a:lnTo>
                  <a:pt x="1022908" y="263651"/>
                </a:lnTo>
                <a:lnTo>
                  <a:pt x="1022908" y="0"/>
                </a:lnTo>
                <a:lnTo>
                  <a:pt x="0" y="0"/>
                </a:lnTo>
                <a:lnTo>
                  <a:pt x="0" y="263651"/>
                </a:lnTo>
                <a:close/>
              </a:path>
            </a:pathLst>
          </a:custGeom>
          <a:solidFill>
            <a:srgbClr val="FF0000"/>
          </a:solidFill>
        </p:spPr>
        <p:txBody>
          <a:bodyPr wrap="square" lIns="0" tIns="0" rIns="0" bIns="0" rtlCol="0">
            <a:noAutofit/>
          </a:bodyPr>
          <a:lstStyle/>
          <a:p>
            <a:endParaRPr/>
          </a:p>
        </p:txBody>
      </p:sp>
      <p:sp>
        <p:nvSpPr>
          <p:cNvPr id="20" name="bk object 20"/>
          <p:cNvSpPr/>
          <p:nvPr/>
        </p:nvSpPr>
        <p:spPr>
          <a:xfrm>
            <a:off x="541019" y="3813683"/>
            <a:ext cx="1886966" cy="262127"/>
          </a:xfrm>
          <a:custGeom>
            <a:avLst/>
            <a:gdLst/>
            <a:ahLst/>
            <a:cxnLst/>
            <a:rect l="l" t="t" r="r" b="b"/>
            <a:pathLst>
              <a:path w="1886966" h="262127">
                <a:moveTo>
                  <a:pt x="0" y="262127"/>
                </a:moveTo>
                <a:lnTo>
                  <a:pt x="1886966" y="262127"/>
                </a:lnTo>
                <a:lnTo>
                  <a:pt x="1886966" y="0"/>
                </a:lnTo>
                <a:lnTo>
                  <a:pt x="0" y="0"/>
                </a:lnTo>
                <a:lnTo>
                  <a:pt x="0" y="262127"/>
                </a:lnTo>
                <a:close/>
              </a:path>
            </a:pathLst>
          </a:custGeom>
          <a:solidFill>
            <a:srgbClr val="FF0000"/>
          </a:solidFill>
        </p:spPr>
        <p:txBody>
          <a:bodyPr wrap="square" lIns="0" tIns="0" rIns="0" bIns="0" rtlCol="0">
            <a:noAutofit/>
          </a:bodyPr>
          <a:lstStyle/>
          <a:p>
            <a:endParaRPr/>
          </a:p>
        </p:txBody>
      </p:sp>
      <p:sp>
        <p:nvSpPr>
          <p:cNvPr id="21" name="bk object 21"/>
          <p:cNvSpPr/>
          <p:nvPr/>
        </p:nvSpPr>
        <p:spPr>
          <a:xfrm>
            <a:off x="541019" y="4345813"/>
            <a:ext cx="653796" cy="262127"/>
          </a:xfrm>
          <a:custGeom>
            <a:avLst/>
            <a:gdLst/>
            <a:ahLst/>
            <a:cxnLst/>
            <a:rect l="l" t="t" r="r" b="b"/>
            <a:pathLst>
              <a:path w="653795" h="262127">
                <a:moveTo>
                  <a:pt x="0" y="262127"/>
                </a:moveTo>
                <a:lnTo>
                  <a:pt x="653796" y="262127"/>
                </a:lnTo>
                <a:lnTo>
                  <a:pt x="653796" y="0"/>
                </a:lnTo>
                <a:lnTo>
                  <a:pt x="0" y="0"/>
                </a:lnTo>
                <a:lnTo>
                  <a:pt x="0" y="262127"/>
                </a:lnTo>
                <a:close/>
              </a:path>
            </a:pathLst>
          </a:custGeom>
          <a:solidFill>
            <a:srgbClr val="FF0000"/>
          </a:solidFill>
        </p:spPr>
        <p:txBody>
          <a:bodyPr wrap="square" lIns="0" tIns="0" rIns="0" bIns="0" rtlCol="0">
            <a:noAutofit/>
          </a:bodyPr>
          <a:lstStyle/>
          <a:p>
            <a:endParaRPr/>
          </a:p>
        </p:txBody>
      </p:sp>
      <p:sp>
        <p:nvSpPr>
          <p:cNvPr id="22" name="bk object 22"/>
          <p:cNvSpPr/>
          <p:nvPr/>
        </p:nvSpPr>
        <p:spPr>
          <a:xfrm>
            <a:off x="541019" y="5008753"/>
            <a:ext cx="692200" cy="263651"/>
          </a:xfrm>
          <a:custGeom>
            <a:avLst/>
            <a:gdLst/>
            <a:ahLst/>
            <a:cxnLst/>
            <a:rect l="l" t="t" r="r" b="b"/>
            <a:pathLst>
              <a:path w="692200" h="263651">
                <a:moveTo>
                  <a:pt x="0" y="263651"/>
                </a:moveTo>
                <a:lnTo>
                  <a:pt x="692200" y="263651"/>
                </a:lnTo>
                <a:lnTo>
                  <a:pt x="692200" y="0"/>
                </a:lnTo>
                <a:lnTo>
                  <a:pt x="0" y="0"/>
                </a:lnTo>
                <a:lnTo>
                  <a:pt x="0" y="263651"/>
                </a:lnTo>
                <a:close/>
              </a:path>
            </a:pathLst>
          </a:custGeom>
          <a:solidFill>
            <a:srgbClr val="FF0000"/>
          </a:solidFill>
        </p:spPr>
        <p:txBody>
          <a:bodyPr wrap="square" lIns="0" tIns="0" rIns="0" bIns="0" rtlCol="0">
            <a:noAutofit/>
          </a:bodyPr>
          <a:lstStyle/>
          <a:p>
            <a:endParaRPr/>
          </a:p>
        </p:txBody>
      </p:sp>
      <p:sp>
        <p:nvSpPr>
          <p:cNvPr id="23" name="bk object 23"/>
          <p:cNvSpPr/>
          <p:nvPr/>
        </p:nvSpPr>
        <p:spPr>
          <a:xfrm>
            <a:off x="541019" y="5272404"/>
            <a:ext cx="1574546" cy="262128"/>
          </a:xfrm>
          <a:custGeom>
            <a:avLst/>
            <a:gdLst/>
            <a:ahLst/>
            <a:cxnLst/>
            <a:rect l="l" t="t" r="r" b="b"/>
            <a:pathLst>
              <a:path w="1574546" h="262127">
                <a:moveTo>
                  <a:pt x="0" y="262128"/>
                </a:moveTo>
                <a:lnTo>
                  <a:pt x="1574546" y="262128"/>
                </a:lnTo>
                <a:lnTo>
                  <a:pt x="1574546" y="0"/>
                </a:lnTo>
                <a:lnTo>
                  <a:pt x="0" y="0"/>
                </a:lnTo>
                <a:lnTo>
                  <a:pt x="0" y="262128"/>
                </a:lnTo>
                <a:close/>
              </a:path>
            </a:pathLst>
          </a:custGeom>
          <a:solidFill>
            <a:srgbClr val="FF0000"/>
          </a:solidFill>
        </p:spPr>
        <p:txBody>
          <a:bodyPr wrap="square" lIns="0" tIns="0" rIns="0" bIns="0" rtlCol="0">
            <a:noAutofit/>
          </a:bodyPr>
          <a:lstStyle/>
          <a:p>
            <a:endParaRPr/>
          </a:p>
        </p:txBody>
      </p:sp>
      <p:sp>
        <p:nvSpPr>
          <p:cNvPr id="24" name="bk object 24"/>
          <p:cNvSpPr/>
          <p:nvPr/>
        </p:nvSpPr>
        <p:spPr>
          <a:xfrm>
            <a:off x="541019" y="5935726"/>
            <a:ext cx="984808" cy="262128"/>
          </a:xfrm>
          <a:custGeom>
            <a:avLst/>
            <a:gdLst/>
            <a:ahLst/>
            <a:cxnLst/>
            <a:rect l="l" t="t" r="r" b="b"/>
            <a:pathLst>
              <a:path w="984808" h="262127">
                <a:moveTo>
                  <a:pt x="0" y="262128"/>
                </a:moveTo>
                <a:lnTo>
                  <a:pt x="984808" y="262128"/>
                </a:lnTo>
                <a:lnTo>
                  <a:pt x="984808" y="0"/>
                </a:lnTo>
                <a:lnTo>
                  <a:pt x="0" y="0"/>
                </a:lnTo>
                <a:lnTo>
                  <a:pt x="0" y="262128"/>
                </a:lnTo>
                <a:close/>
              </a:path>
            </a:pathLst>
          </a:custGeom>
          <a:solidFill>
            <a:srgbClr val="FF0000"/>
          </a:solid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4" name="Holder 4"/>
          <p:cNvSpPr>
            <a:spLocks noGrp="1"/>
          </p:cNvSpPr>
          <p:nvPr>
            <p:ph type="sldNum" sz="quarter" idx="7"/>
          </p:nvPr>
        </p:nvSpPr>
        <p:spPr/>
        <p:txBody>
          <a:bodyPr lIns="0" tIns="0" rIns="0" bIns="0"/>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65D5F27B-CCE7-4CB4-A840-379A484B431B}" type="slidenum">
              <a:rPr lang="en-US"/>
              <a:pPr>
                <a:defRPr/>
              </a:pPr>
              <a:t>‹#›</a:t>
            </a:fld>
            <a:endParaRPr lang="en-US"/>
          </a:p>
        </p:txBody>
      </p:sp>
      <p:sp>
        <p:nvSpPr>
          <p:cNvPr id="4" name="Rectangle 6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3702" y="4863913"/>
            <a:ext cx="9078595" cy="1503327"/>
          </a:xfrm>
        </p:spPr>
        <p:txBody>
          <a:bodyPr anchor="t"/>
          <a:lstStyle>
            <a:lvl1pPr algn="l">
              <a:defRPr sz="46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43702" y="3208150"/>
            <a:ext cx="9078595" cy="1655762"/>
          </a:xfrm>
        </p:spPr>
        <p:txBody>
          <a:bodyPr anchor="b"/>
          <a:lstStyle>
            <a:lvl1pPr marL="0" indent="0">
              <a:buNone/>
              <a:defRPr sz="2300"/>
            </a:lvl1pPr>
            <a:lvl2pPr marL="521391" indent="0">
              <a:buNone/>
              <a:defRPr sz="2100"/>
            </a:lvl2pPr>
            <a:lvl3pPr marL="1042782" indent="0">
              <a:buNone/>
              <a:defRPr sz="1800"/>
            </a:lvl3pPr>
            <a:lvl4pPr marL="1564173" indent="0">
              <a:buNone/>
              <a:defRPr sz="1600"/>
            </a:lvl4pPr>
            <a:lvl5pPr marL="2085564" indent="0">
              <a:buNone/>
              <a:defRPr sz="1600"/>
            </a:lvl5pPr>
            <a:lvl6pPr marL="2606954" indent="0">
              <a:buNone/>
              <a:defRPr sz="1600"/>
            </a:lvl6pPr>
            <a:lvl7pPr marL="3128345" indent="0">
              <a:buNone/>
              <a:defRPr sz="1600"/>
            </a:lvl7pPr>
            <a:lvl8pPr marL="3649736" indent="0">
              <a:buNone/>
              <a:defRPr sz="1600"/>
            </a:lvl8pPr>
            <a:lvl9pPr marL="4171127" indent="0">
              <a:buNone/>
              <a:defRPr sz="16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DF8DF96-46A6-4F23-83F5-D82F3C064570}" type="slidenum">
              <a:rPr lang="en-US"/>
              <a:pPr>
                <a:defRPr/>
              </a:pPr>
              <a:t>‹#›</a:t>
            </a:fld>
            <a:endParaRPr lang="en-US"/>
          </a:p>
        </p:txBody>
      </p:sp>
      <p:sp>
        <p:nvSpPr>
          <p:cNvPr id="6" name="Rectangle 6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721" y="1270000"/>
            <a:ext cx="10093321" cy="30189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4638" y="1740916"/>
            <a:ext cx="9623488" cy="499567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635540" y="7039356"/>
            <a:ext cx="3421684" cy="37846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38" y="7039356"/>
            <a:ext cx="2459335" cy="37846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11/18/2016</a:t>
            </a:fld>
            <a:endParaRPr lang="en-US" smtClean="0"/>
          </a:p>
        </p:txBody>
      </p:sp>
      <p:sp>
        <p:nvSpPr>
          <p:cNvPr id="6" name="Holder 6"/>
          <p:cNvSpPr>
            <a:spLocks noGrp="1"/>
          </p:cNvSpPr>
          <p:nvPr>
            <p:ph type="sldNum" sz="quarter" idx="7"/>
          </p:nvPr>
        </p:nvSpPr>
        <p:spPr>
          <a:xfrm>
            <a:off x="10058654" y="7130999"/>
            <a:ext cx="121885" cy="187451"/>
          </a:xfrm>
          <a:prstGeom prst="rect">
            <a:avLst/>
          </a:prstGeom>
        </p:spPr>
        <p:txBody>
          <a:bodyPr wrap="square" lIns="0" tIns="0" rIns="0" bIns="0">
            <a:noAutofit/>
          </a:bodyPr>
          <a:lstStyle/>
          <a:p>
            <a:pPr marL="25400">
              <a:lnSpc>
                <a:spcPct val="100000"/>
              </a:lnSpc>
            </a:pPr>
            <a:fld id="{81D60167-4931-47E6-BA6A-407CBD079E47}" type="slidenum">
              <a:rPr sz="1100" dirty="0" smtClean="0">
                <a:latin typeface="Calibri"/>
                <a:cs typeface="Calibri"/>
              </a:rPr>
              <a:pPr marL="25400">
                <a:lnSpc>
                  <a:spcPct val="100000"/>
                </a:lnSpc>
              </a:pPr>
              <a:t>‹#›</a:t>
            </a:fld>
            <a:endParaRPr sz="11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etin Yer Tutucusu 2"/>
          <p:cNvSpPr>
            <a:spLocks noGrp="1"/>
          </p:cNvSpPr>
          <p:nvPr>
            <p:ph type="body" idx="1"/>
          </p:nvPr>
        </p:nvSpPr>
        <p:spPr>
          <a:xfrm>
            <a:off x="619332" y="2985629"/>
            <a:ext cx="9078595" cy="1666276"/>
          </a:xfrm>
        </p:spPr>
        <p:txBody>
          <a:bodyPr/>
          <a:lstStyle/>
          <a:p>
            <a:endParaRPr lang="tr-TR" smtClean="0"/>
          </a:p>
        </p:txBody>
      </p:sp>
      <p:graphicFrame>
        <p:nvGraphicFramePr>
          <p:cNvPr id="6" name="Tablo 5"/>
          <p:cNvGraphicFramePr>
            <a:graphicFrameLocks noGrp="1"/>
          </p:cNvGraphicFramePr>
          <p:nvPr/>
        </p:nvGraphicFramePr>
        <p:xfrm>
          <a:off x="615950" y="3022600"/>
          <a:ext cx="9505080" cy="2708076"/>
        </p:xfrm>
        <a:graphic>
          <a:graphicData uri="http://schemas.openxmlformats.org/drawingml/2006/table">
            <a:tbl>
              <a:tblPr firstRow="1" bandRow="1">
                <a:tableStyleId>{5C22544A-7EE6-4342-B048-85BDC9FD1C3A}</a:tableStyleId>
              </a:tblPr>
              <a:tblGrid>
                <a:gridCol w="3112283"/>
                <a:gridCol w="3112283"/>
                <a:gridCol w="3280514"/>
              </a:tblGrid>
              <a:tr h="576402">
                <a:tc>
                  <a:txBody>
                    <a:bodyPr/>
                    <a:lstStyle/>
                    <a:p>
                      <a:pPr algn="ctr"/>
                      <a:r>
                        <a:rPr lang="tr-TR" sz="2000" dirty="0" smtClean="0">
                          <a:solidFill>
                            <a:srgbClr val="013A81"/>
                          </a:solidFill>
                        </a:rPr>
                        <a:t>Az</a:t>
                      </a:r>
                      <a:r>
                        <a:rPr lang="tr-TR" sz="2000" baseline="0" dirty="0" smtClean="0">
                          <a:solidFill>
                            <a:srgbClr val="013A81"/>
                          </a:solidFill>
                        </a:rPr>
                        <a:t> Tehlikeli</a:t>
                      </a:r>
                      <a:endParaRPr lang="tr-TR" sz="2000" dirty="0">
                        <a:solidFill>
                          <a:srgbClr val="013A81"/>
                        </a:solidFill>
                      </a:endParaRPr>
                    </a:p>
                  </a:txBody>
                  <a:tcPr marL="106815" marR="106815" marT="50479" marB="50479"/>
                </a:tc>
                <a:tc>
                  <a:txBody>
                    <a:bodyPr/>
                    <a:lstStyle/>
                    <a:p>
                      <a:pPr algn="ctr"/>
                      <a:r>
                        <a:rPr lang="tr-TR" sz="2000" baseline="0" dirty="0" smtClean="0">
                          <a:solidFill>
                            <a:srgbClr val="013A81"/>
                          </a:solidFill>
                        </a:rPr>
                        <a:t>Tehlikeli</a:t>
                      </a:r>
                      <a:endParaRPr lang="tr-TR" sz="2000" baseline="0" dirty="0">
                        <a:solidFill>
                          <a:srgbClr val="013A81"/>
                        </a:solidFill>
                      </a:endParaRPr>
                    </a:p>
                  </a:txBody>
                  <a:tcPr marL="106815" marR="106815" marT="50479" marB="50479"/>
                </a:tc>
                <a:tc>
                  <a:txBody>
                    <a:bodyPr/>
                    <a:lstStyle/>
                    <a:p>
                      <a:pPr algn="ctr"/>
                      <a:r>
                        <a:rPr lang="tr-TR" sz="2000" baseline="0" dirty="0" smtClean="0">
                          <a:solidFill>
                            <a:srgbClr val="013A81"/>
                          </a:solidFill>
                        </a:rPr>
                        <a:t>Çok Tehlikeli</a:t>
                      </a:r>
                      <a:endParaRPr lang="tr-TR" sz="2000" baseline="0" dirty="0">
                        <a:solidFill>
                          <a:srgbClr val="013A81"/>
                        </a:solidFill>
                      </a:endParaRPr>
                    </a:p>
                  </a:txBody>
                  <a:tcPr marL="106815" marR="106815" marT="50479" marB="50479"/>
                </a:tc>
              </a:tr>
              <a:tr h="706709">
                <a:tc>
                  <a:txBody>
                    <a:bodyPr/>
                    <a:lstStyle/>
                    <a:p>
                      <a:pPr algn="ctr"/>
                      <a:r>
                        <a:rPr lang="tr-TR" sz="2000" b="1" i="0" dirty="0" smtClean="0">
                          <a:solidFill>
                            <a:srgbClr val="7030A0"/>
                          </a:solidFill>
                        </a:rPr>
                        <a:t>Anaokulu,</a:t>
                      </a:r>
                      <a:r>
                        <a:rPr lang="tr-TR" sz="2000" b="1" i="0" baseline="0" dirty="0" smtClean="0">
                          <a:solidFill>
                            <a:srgbClr val="7030A0"/>
                          </a:solidFill>
                        </a:rPr>
                        <a:t> İlkokul, Ortaokul</a:t>
                      </a:r>
                      <a:endParaRPr lang="tr-TR" sz="2000" b="1" i="0" dirty="0">
                        <a:solidFill>
                          <a:srgbClr val="7030A0"/>
                        </a:solidFill>
                      </a:endParaRPr>
                    </a:p>
                  </a:txBody>
                  <a:tcPr marL="106815" marR="106815" marT="50479" marB="50479"/>
                </a:tc>
                <a:tc>
                  <a:txBody>
                    <a:bodyPr/>
                    <a:lstStyle/>
                    <a:p>
                      <a:pPr algn="ctr"/>
                      <a:r>
                        <a:rPr lang="tr-TR" sz="2000" b="1" i="0" dirty="0" smtClean="0">
                          <a:solidFill>
                            <a:srgbClr val="7030A0"/>
                          </a:solidFill>
                        </a:rPr>
                        <a:t>Kız ve Erkek Mesleki ve</a:t>
                      </a:r>
                      <a:r>
                        <a:rPr lang="tr-TR" sz="2000" b="1" i="0" baseline="0" dirty="0" smtClean="0">
                          <a:solidFill>
                            <a:srgbClr val="7030A0"/>
                          </a:solidFill>
                        </a:rPr>
                        <a:t> Teknik Okulları</a:t>
                      </a:r>
                      <a:endParaRPr lang="tr-TR" sz="2000" b="1" i="0" dirty="0">
                        <a:solidFill>
                          <a:srgbClr val="7030A0"/>
                        </a:solidFill>
                      </a:endParaRPr>
                    </a:p>
                  </a:txBody>
                  <a:tcPr marL="106815" marR="106815" marT="50479" marB="50479"/>
                </a:tc>
                <a:tc rowSpan="3">
                  <a:txBody>
                    <a:bodyPr/>
                    <a:lstStyle/>
                    <a:p>
                      <a:pPr algn="ctr"/>
                      <a:endParaRPr lang="tr-TR" sz="2000" b="1" i="0" dirty="0" smtClean="0">
                        <a:solidFill>
                          <a:srgbClr val="7030A0"/>
                        </a:solidFill>
                      </a:endParaRPr>
                    </a:p>
                    <a:p>
                      <a:pPr algn="ctr"/>
                      <a:r>
                        <a:rPr lang="tr-TR" sz="2000" b="1" i="0" dirty="0" smtClean="0">
                          <a:solidFill>
                            <a:srgbClr val="7030A0"/>
                          </a:solidFill>
                        </a:rPr>
                        <a:t>Bu kategori</a:t>
                      </a:r>
                      <a:r>
                        <a:rPr lang="tr-TR" sz="2000" b="1" i="0" baseline="0" dirty="0" smtClean="0">
                          <a:solidFill>
                            <a:srgbClr val="7030A0"/>
                          </a:solidFill>
                        </a:rPr>
                        <a:t> de eğitim kurumu tanımı yapılmamıştır. </a:t>
                      </a:r>
                      <a:endParaRPr lang="tr-TR" sz="2000" b="1" i="0" dirty="0">
                        <a:solidFill>
                          <a:srgbClr val="7030A0"/>
                        </a:solidFill>
                      </a:endParaRPr>
                    </a:p>
                  </a:txBody>
                  <a:tcPr marL="106815" marR="106815" marT="50479" marB="50479"/>
                </a:tc>
              </a:tr>
              <a:tr h="706709">
                <a:tc>
                  <a:txBody>
                    <a:bodyPr/>
                    <a:lstStyle/>
                    <a:p>
                      <a:pPr algn="ctr"/>
                      <a:r>
                        <a:rPr lang="tr-TR" sz="2000" b="1" i="0" dirty="0" smtClean="0">
                          <a:solidFill>
                            <a:srgbClr val="7030A0"/>
                          </a:solidFill>
                        </a:rPr>
                        <a:t>Lise</a:t>
                      </a:r>
                      <a:r>
                        <a:rPr lang="tr-TR" sz="2000" b="1" i="0" baseline="0" dirty="0" smtClean="0">
                          <a:solidFill>
                            <a:srgbClr val="7030A0"/>
                          </a:solidFill>
                        </a:rPr>
                        <a:t> ve Çeşit Liseler, Halk Eğitim Merkezi </a:t>
                      </a:r>
                      <a:endParaRPr lang="tr-TR" sz="2000" b="1" i="0" dirty="0">
                        <a:solidFill>
                          <a:srgbClr val="7030A0"/>
                        </a:solidFill>
                      </a:endParaRPr>
                    </a:p>
                  </a:txBody>
                  <a:tcPr marL="106815" marR="106815" marT="50479" marB="50479"/>
                </a:tc>
                <a:tc>
                  <a:txBody>
                    <a:bodyPr/>
                    <a:lstStyle/>
                    <a:p>
                      <a:pPr algn="ctr"/>
                      <a:r>
                        <a:rPr lang="tr-TR" sz="2000" b="1" i="0" dirty="0" smtClean="0">
                          <a:solidFill>
                            <a:srgbClr val="7030A0"/>
                          </a:solidFill>
                        </a:rPr>
                        <a:t>Mesleki Eğitim Merkezleri</a:t>
                      </a:r>
                      <a:endParaRPr lang="tr-TR" sz="2000" b="1" i="0" dirty="0">
                        <a:solidFill>
                          <a:srgbClr val="7030A0"/>
                        </a:solidFill>
                      </a:endParaRPr>
                    </a:p>
                  </a:txBody>
                  <a:tcPr marL="106815" marR="106815" marT="50479" marB="50479"/>
                </a:tc>
                <a:tc vMerge="1">
                  <a:txBody>
                    <a:bodyPr/>
                    <a:lstStyle/>
                    <a:p>
                      <a:endParaRPr lang="tr-TR" dirty="0"/>
                    </a:p>
                  </a:txBody>
                  <a:tcPr/>
                </a:tc>
              </a:tr>
              <a:tr h="706709">
                <a:tc>
                  <a:txBody>
                    <a:bodyPr/>
                    <a:lstStyle/>
                    <a:p>
                      <a:pPr algn="ctr"/>
                      <a:r>
                        <a:rPr lang="tr-TR" sz="2000" b="1" i="0" dirty="0" smtClean="0">
                          <a:solidFill>
                            <a:srgbClr val="7030A0"/>
                          </a:solidFill>
                        </a:rPr>
                        <a:t>Tüm Engelli İlk ve Ortaokullar</a:t>
                      </a:r>
                      <a:endParaRPr lang="tr-TR" sz="2000" b="1" i="0" dirty="0">
                        <a:solidFill>
                          <a:srgbClr val="7030A0"/>
                        </a:solidFill>
                      </a:endParaRPr>
                    </a:p>
                  </a:txBody>
                  <a:tcPr marL="106815" marR="106815" marT="50479" marB="50479"/>
                </a:tc>
                <a:tc>
                  <a:txBody>
                    <a:bodyPr/>
                    <a:lstStyle/>
                    <a:p>
                      <a:pPr algn="ctr"/>
                      <a:endParaRPr lang="tr-TR" sz="2000" b="1" i="0" dirty="0">
                        <a:solidFill>
                          <a:srgbClr val="7030A0"/>
                        </a:solidFill>
                      </a:endParaRPr>
                    </a:p>
                  </a:txBody>
                  <a:tcPr marL="106815" marR="106815" marT="50479" marB="50479"/>
                </a:tc>
                <a:tc vMerge="1">
                  <a:txBody>
                    <a:bodyPr/>
                    <a:lstStyle/>
                    <a:p>
                      <a:endParaRPr lang="tr-TR" dirty="0"/>
                    </a:p>
                  </a:txBody>
                  <a:tcPr/>
                </a:tc>
              </a:tr>
            </a:tbl>
          </a:graphicData>
        </a:graphic>
      </p:graphicFrame>
      <p:sp>
        <p:nvSpPr>
          <p:cNvPr id="5" name="4 Başlık"/>
          <p:cNvSpPr>
            <a:spLocks noGrp="1"/>
          </p:cNvSpPr>
          <p:nvPr>
            <p:ph type="title"/>
          </p:nvPr>
        </p:nvSpPr>
        <p:spPr>
          <a:xfrm>
            <a:off x="843702" y="1242261"/>
            <a:ext cx="9078595" cy="1350891"/>
          </a:xfrm>
        </p:spPr>
        <p:txBody>
          <a:bodyPr/>
          <a:lstStyle/>
          <a:p>
            <a:pPr algn="ctr">
              <a:defRPr/>
            </a:pPr>
            <a:r>
              <a:rPr lang="tr-TR" dirty="0" smtClean="0">
                <a:solidFill>
                  <a:srgbClr val="013A81"/>
                </a:solidFill>
              </a:rPr>
              <a:t>OKULLARIMIZIN TEHLİKE SINIFLARI</a:t>
            </a:r>
            <a:endParaRPr lang="tr-TR" dirty="0">
              <a:solidFill>
                <a:srgbClr val="013A81"/>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idx="1"/>
          </p:nvPr>
        </p:nvSpPr>
        <p:spPr/>
        <p:txBody>
          <a:bodyPr/>
          <a:lstStyle/>
          <a:p>
            <a:endParaRPr lang="tr-TR" dirty="0"/>
          </a:p>
        </p:txBody>
      </p:sp>
      <p:graphicFrame>
        <p:nvGraphicFramePr>
          <p:cNvPr id="4" name="3 Tablo"/>
          <p:cNvGraphicFramePr>
            <a:graphicFrameLocks noGrp="1"/>
          </p:cNvGraphicFramePr>
          <p:nvPr/>
        </p:nvGraphicFramePr>
        <p:xfrm>
          <a:off x="539750" y="1270000"/>
          <a:ext cx="9677400" cy="5410200"/>
        </p:xfrm>
        <a:graphic>
          <a:graphicData uri="http://schemas.openxmlformats.org/drawingml/2006/table">
            <a:tbl>
              <a:tblPr/>
              <a:tblGrid>
                <a:gridCol w="9677400"/>
              </a:tblGrid>
              <a:tr h="982085">
                <a:tc>
                  <a:txBody>
                    <a:bodyPr/>
                    <a:lstStyle/>
                    <a:p>
                      <a:pPr algn="ctr" fontAlgn="ctr"/>
                      <a:r>
                        <a:rPr lang="tr-TR" sz="3000" b="1" i="1" u="none" strike="noStrike" dirty="0">
                          <a:solidFill>
                            <a:srgbClr val="00B0F0"/>
                          </a:solidFill>
                          <a:latin typeface="Calibri"/>
                        </a:rPr>
                        <a:t>RİSK DEĞERLENDİRMESİ EKİBİ</a:t>
                      </a:r>
                    </a:p>
                  </a:txBody>
                  <a:tcPr marL="7853" marR="7853" marT="7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80">
                <a:tc>
                  <a:txBody>
                    <a:bodyPr/>
                    <a:lstStyle/>
                    <a:p>
                      <a:pPr algn="l" fontAlgn="b"/>
                      <a:endParaRPr lang="tr-TR" sz="900" b="0" i="0" u="none" strike="noStrike">
                        <a:solidFill>
                          <a:srgbClr val="000000"/>
                        </a:solidFill>
                        <a:latin typeface="Calibri"/>
                      </a:endParaRPr>
                    </a:p>
                  </a:txBody>
                  <a:tcPr marL="7853" marR="7853" marT="785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835">
                <a:tc>
                  <a:txBody>
                    <a:bodyPr/>
                    <a:lstStyle/>
                    <a:p>
                      <a:pPr algn="l" fontAlgn="ctr"/>
                      <a:r>
                        <a:rPr lang="tr-TR" sz="2000" b="1" i="0" u="none" strike="noStrike" dirty="0">
                          <a:solidFill>
                            <a:srgbClr val="00B050"/>
                          </a:solidFill>
                          <a:latin typeface="Calibri"/>
                        </a:rPr>
                        <a:t>a) İşveren veya işveren vekili.</a:t>
                      </a:r>
                      <a:r>
                        <a:rPr lang="tr-TR" sz="2000" b="1" i="0" u="none" strike="noStrike" dirty="0">
                          <a:solidFill>
                            <a:srgbClr val="000000"/>
                          </a:solidFill>
                          <a:latin typeface="Calibri"/>
                        </a:rPr>
                        <a:t/>
                      </a:r>
                      <a:br>
                        <a:rPr lang="tr-TR" sz="2000" b="1" i="0" u="none" strike="noStrike" dirty="0">
                          <a:solidFill>
                            <a:srgbClr val="000000"/>
                          </a:solidFill>
                          <a:latin typeface="Calibri"/>
                        </a:rPr>
                      </a:br>
                      <a:r>
                        <a:rPr lang="tr-TR" sz="2000" b="1" i="0" u="none" strike="noStrike" dirty="0">
                          <a:solidFill>
                            <a:srgbClr val="FF0000"/>
                          </a:solidFill>
                          <a:latin typeface="Calibri"/>
                        </a:rPr>
                        <a:t>b) İşyerinde sağlık ve güvenlik hizmetini yürüten iş güvenliği uzmanları ile işyeri hekimleri.</a:t>
                      </a:r>
                      <a:br>
                        <a:rPr lang="tr-TR" sz="2000" b="1" i="0" u="none" strike="noStrike" dirty="0">
                          <a:solidFill>
                            <a:srgbClr val="FF0000"/>
                          </a:solidFill>
                          <a:latin typeface="Calibri"/>
                        </a:rPr>
                      </a:br>
                      <a:r>
                        <a:rPr lang="tr-TR" sz="2000" b="1" i="0" u="none" strike="noStrike" dirty="0">
                          <a:solidFill>
                            <a:srgbClr val="0070C0"/>
                          </a:solidFill>
                          <a:latin typeface="Calibri"/>
                        </a:rPr>
                        <a:t>c) İşyerindeki çalışan temsilcileri.</a:t>
                      </a:r>
                      <a:r>
                        <a:rPr lang="tr-TR" sz="2000" b="1" i="0" u="none" strike="noStrike" dirty="0">
                          <a:solidFill>
                            <a:srgbClr val="000000"/>
                          </a:solidFill>
                          <a:latin typeface="Calibri"/>
                        </a:rPr>
                        <a:t/>
                      </a:r>
                      <a:br>
                        <a:rPr lang="tr-TR" sz="2000" b="1" i="0" u="none" strike="noStrike" dirty="0">
                          <a:solidFill>
                            <a:srgbClr val="000000"/>
                          </a:solidFill>
                          <a:latin typeface="Calibri"/>
                        </a:rPr>
                      </a:br>
                      <a:r>
                        <a:rPr lang="tr-TR" sz="2000" b="1" i="0" u="none" strike="noStrike" dirty="0">
                          <a:solidFill>
                            <a:srgbClr val="7030A0"/>
                          </a:solidFill>
                          <a:latin typeface="Calibri"/>
                        </a:rPr>
                        <a:t>d) İşyerindeki bütün birimleri temsil edecek şekilde belirlenen ve işyerinde yürütülen</a:t>
                      </a:r>
                      <a:br>
                        <a:rPr lang="tr-TR" sz="2000" b="1" i="0" u="none" strike="noStrike" dirty="0">
                          <a:solidFill>
                            <a:srgbClr val="7030A0"/>
                          </a:solidFill>
                          <a:latin typeface="Calibri"/>
                        </a:rPr>
                      </a:br>
                      <a:r>
                        <a:rPr lang="tr-TR" sz="2000" b="1" i="0" u="none" strike="noStrike" dirty="0">
                          <a:solidFill>
                            <a:srgbClr val="7030A0"/>
                          </a:solidFill>
                          <a:latin typeface="Calibri"/>
                        </a:rPr>
                        <a:t>çalışmalar, mevcut veya muhtemel tehlike kaynakları ile riskler konusunda bilgi sahibi</a:t>
                      </a:r>
                      <a:br>
                        <a:rPr lang="tr-TR" sz="2000" b="1" i="0" u="none" strike="noStrike" dirty="0">
                          <a:solidFill>
                            <a:srgbClr val="7030A0"/>
                          </a:solidFill>
                          <a:latin typeface="Calibri"/>
                        </a:rPr>
                      </a:br>
                      <a:r>
                        <a:rPr lang="tr-TR" sz="2000" b="1" i="0" u="none" strike="noStrike" dirty="0">
                          <a:solidFill>
                            <a:srgbClr val="7030A0"/>
                          </a:solidFill>
                          <a:latin typeface="Calibri"/>
                        </a:rPr>
                        <a:t>çalışanlar.</a:t>
                      </a:r>
                    </a:p>
                  </a:txBody>
                  <a:tcPr marL="212043" marR="7853" marT="7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pPr algn="ctr"/>
            <a:r>
              <a:rPr lang="tr-TR" altLang="tr-TR" sz="3600" dirty="0"/>
              <a:t>Çalışan Temsilcisi Sayısı</a:t>
            </a:r>
            <a:endParaRPr lang="en-US" altLang="tr-TR" sz="3600" dirty="0"/>
          </a:p>
        </p:txBody>
      </p:sp>
      <p:sp>
        <p:nvSpPr>
          <p:cNvPr id="14344" name="2 İçerik Yer Tutucusu"/>
          <p:cNvSpPr>
            <a:spLocks/>
          </p:cNvSpPr>
          <p:nvPr/>
        </p:nvSpPr>
        <p:spPr bwMode="auto">
          <a:xfrm>
            <a:off x="630458" y="2035975"/>
            <a:ext cx="9612630" cy="2304051"/>
          </a:xfrm>
          <a:prstGeom prst="rect">
            <a:avLst/>
          </a:prstGeom>
          <a:noFill/>
          <a:ln w="9525">
            <a:noFill/>
            <a:miter lim="800000"/>
            <a:headEnd/>
            <a:tailEnd/>
          </a:ln>
        </p:spPr>
        <p:txBody>
          <a:bodyPr lIns="104278" tIns="52139" rIns="104278" bIns="52139"/>
          <a:lstStyle/>
          <a:p>
            <a:pPr marL="311386" indent="-311386" eaLnBrk="0" hangingPunct="0">
              <a:spcBef>
                <a:spcPct val="20000"/>
              </a:spcBef>
              <a:buClr>
                <a:srgbClr val="013A81"/>
              </a:buClr>
              <a:buSzPct val="95000"/>
            </a:pPr>
            <a:endParaRPr lang="tr-TR" altLang="tr-TR" sz="3000" dirty="0">
              <a:solidFill>
                <a:srgbClr val="013A81"/>
              </a:solidFill>
            </a:endParaRPr>
          </a:p>
        </p:txBody>
      </p:sp>
      <p:graphicFrame>
        <p:nvGraphicFramePr>
          <p:cNvPr id="15" name="14 Tablo"/>
          <p:cNvGraphicFramePr>
            <a:graphicFrameLocks noGrp="1"/>
          </p:cNvGraphicFramePr>
          <p:nvPr/>
        </p:nvGraphicFramePr>
        <p:xfrm>
          <a:off x="1963692" y="1876532"/>
          <a:ext cx="7120466" cy="3141080"/>
        </p:xfrm>
        <a:graphic>
          <a:graphicData uri="http://schemas.openxmlformats.org/drawingml/2006/table">
            <a:tbl>
              <a:tblPr firstRow="1" bandRow="1">
                <a:tableStyleId>{5C22544A-7EE6-4342-B048-85BDC9FD1C3A}</a:tableStyleId>
              </a:tblPr>
              <a:tblGrid>
                <a:gridCol w="3560233"/>
                <a:gridCol w="3560233"/>
              </a:tblGrid>
              <a:tr h="706616">
                <a:tc>
                  <a:txBody>
                    <a:bodyPr/>
                    <a:lstStyle/>
                    <a:p>
                      <a:pPr algn="ctr"/>
                      <a:r>
                        <a:rPr lang="tr-TR" sz="2000" baseline="0" dirty="0" smtClean="0">
                          <a:solidFill>
                            <a:srgbClr val="7030A0"/>
                          </a:solidFill>
                        </a:rPr>
                        <a:t>Çalışan Sayısı</a:t>
                      </a:r>
                      <a:endParaRPr lang="tr-TR" sz="2000" baseline="0" dirty="0">
                        <a:solidFill>
                          <a:srgbClr val="7030A0"/>
                        </a:solidFill>
                      </a:endParaRPr>
                    </a:p>
                  </a:txBody>
                  <a:tcPr marL="106807" marR="106807" marT="50472" marB="50472"/>
                </a:tc>
                <a:tc>
                  <a:txBody>
                    <a:bodyPr/>
                    <a:lstStyle/>
                    <a:p>
                      <a:pPr algn="ctr"/>
                      <a:r>
                        <a:rPr lang="tr-TR" sz="2000" baseline="0" dirty="0" smtClean="0">
                          <a:solidFill>
                            <a:srgbClr val="7030A0"/>
                          </a:solidFill>
                        </a:rPr>
                        <a:t>Çalışan Temsilcisi Sayısı </a:t>
                      </a:r>
                      <a:endParaRPr lang="tr-TR" sz="2000" baseline="0" dirty="0">
                        <a:solidFill>
                          <a:srgbClr val="7030A0"/>
                        </a:solidFill>
                      </a:endParaRPr>
                    </a:p>
                  </a:txBody>
                  <a:tcPr marL="106807" marR="106807" marT="50472" marB="50472"/>
                </a:tc>
              </a:tr>
              <a:tr h="403781">
                <a:tc>
                  <a:txBody>
                    <a:bodyPr/>
                    <a:lstStyle/>
                    <a:p>
                      <a:pPr algn="ctr"/>
                      <a:r>
                        <a:rPr lang="tr-TR" sz="2000" b="1" i="0" baseline="0" dirty="0" smtClean="0"/>
                        <a:t>2 -50</a:t>
                      </a:r>
                      <a:endParaRPr lang="tr-TR" sz="2000" b="1" i="0" baseline="0" dirty="0"/>
                    </a:p>
                  </a:txBody>
                  <a:tcPr marL="106807" marR="106807" marT="50472" marB="50472"/>
                </a:tc>
                <a:tc>
                  <a:txBody>
                    <a:bodyPr/>
                    <a:lstStyle/>
                    <a:p>
                      <a:pPr algn="ctr"/>
                      <a:r>
                        <a:rPr lang="tr-TR" sz="2000" b="1" i="0" baseline="0" dirty="0" smtClean="0"/>
                        <a:t>1</a:t>
                      </a:r>
                      <a:endParaRPr lang="tr-TR" sz="2000" b="1" i="0" baseline="0" dirty="0"/>
                    </a:p>
                  </a:txBody>
                  <a:tcPr marL="106807" marR="106807" marT="50472" marB="50472"/>
                </a:tc>
              </a:tr>
              <a:tr h="403781">
                <a:tc>
                  <a:txBody>
                    <a:bodyPr/>
                    <a:lstStyle/>
                    <a:p>
                      <a:pPr algn="ctr"/>
                      <a:r>
                        <a:rPr lang="tr-TR" sz="2000" b="1" i="0" baseline="0" dirty="0" smtClean="0"/>
                        <a:t>51 - 100</a:t>
                      </a:r>
                      <a:endParaRPr lang="tr-TR" sz="2000" b="1" i="0" baseline="0" dirty="0"/>
                    </a:p>
                  </a:txBody>
                  <a:tcPr marL="106807" marR="106807" marT="50472" marB="50472"/>
                </a:tc>
                <a:tc>
                  <a:txBody>
                    <a:bodyPr/>
                    <a:lstStyle/>
                    <a:p>
                      <a:pPr algn="ctr">
                        <a:buFont typeface="Arial" pitchFamily="34" charset="0"/>
                        <a:buNone/>
                      </a:pPr>
                      <a:r>
                        <a:rPr lang="tr-TR" sz="2000" b="1" i="0" baseline="0" dirty="0" smtClean="0"/>
                        <a:t>2</a:t>
                      </a:r>
                      <a:endParaRPr lang="tr-TR" sz="2000" b="1" i="0" baseline="0" dirty="0"/>
                    </a:p>
                  </a:txBody>
                  <a:tcPr marL="106807" marR="106807" marT="50472" marB="50472"/>
                </a:tc>
              </a:tr>
              <a:tr h="403781">
                <a:tc>
                  <a:txBody>
                    <a:bodyPr/>
                    <a:lstStyle/>
                    <a:p>
                      <a:pPr algn="ctr"/>
                      <a:r>
                        <a:rPr lang="tr-TR" sz="2000" b="1" i="0" baseline="0" dirty="0" smtClean="0"/>
                        <a:t>101 - 500</a:t>
                      </a:r>
                      <a:endParaRPr lang="tr-TR" sz="2000" b="1" i="0" baseline="0" dirty="0"/>
                    </a:p>
                  </a:txBody>
                  <a:tcPr marL="106807" marR="106807" marT="50472" marB="50472"/>
                </a:tc>
                <a:tc>
                  <a:txBody>
                    <a:bodyPr/>
                    <a:lstStyle/>
                    <a:p>
                      <a:pPr algn="ctr">
                        <a:buFont typeface="Arial" pitchFamily="34" charset="0"/>
                        <a:buNone/>
                      </a:pPr>
                      <a:r>
                        <a:rPr lang="tr-TR" sz="2000" b="1" i="0" baseline="0" dirty="0" smtClean="0"/>
                        <a:t>3</a:t>
                      </a:r>
                      <a:endParaRPr lang="tr-TR" sz="2000" b="1" i="0" baseline="0" dirty="0"/>
                    </a:p>
                  </a:txBody>
                  <a:tcPr marL="106807" marR="106807" marT="50472" marB="50472"/>
                </a:tc>
              </a:tr>
              <a:tr h="403781">
                <a:tc>
                  <a:txBody>
                    <a:bodyPr/>
                    <a:lstStyle/>
                    <a:p>
                      <a:pPr algn="ctr"/>
                      <a:r>
                        <a:rPr lang="tr-TR" sz="2000" b="1" i="0" baseline="0" dirty="0" smtClean="0"/>
                        <a:t>501 - 1000</a:t>
                      </a:r>
                      <a:endParaRPr lang="tr-TR" sz="2000" b="1" i="0" baseline="0" dirty="0"/>
                    </a:p>
                  </a:txBody>
                  <a:tcPr marL="106807" marR="106807" marT="50472" marB="50472"/>
                </a:tc>
                <a:tc>
                  <a:txBody>
                    <a:bodyPr/>
                    <a:lstStyle/>
                    <a:p>
                      <a:pPr algn="ctr">
                        <a:buFont typeface="Arial" pitchFamily="34" charset="0"/>
                        <a:buNone/>
                      </a:pPr>
                      <a:r>
                        <a:rPr lang="tr-TR" sz="2000" b="1" i="0" baseline="0" dirty="0" smtClean="0"/>
                        <a:t>4</a:t>
                      </a:r>
                      <a:endParaRPr lang="tr-TR" sz="2000" b="1" i="0" baseline="0" dirty="0"/>
                    </a:p>
                  </a:txBody>
                  <a:tcPr marL="106807" marR="106807" marT="50472" marB="50472"/>
                </a:tc>
              </a:tr>
              <a:tr h="403781">
                <a:tc>
                  <a:txBody>
                    <a:bodyPr/>
                    <a:lstStyle/>
                    <a:p>
                      <a:pPr algn="ctr"/>
                      <a:r>
                        <a:rPr lang="tr-TR" sz="2000" b="1" i="0" baseline="0" dirty="0" smtClean="0"/>
                        <a:t>1001 - 2000</a:t>
                      </a:r>
                      <a:endParaRPr lang="tr-TR" sz="2000" b="1" i="0" baseline="0" dirty="0"/>
                    </a:p>
                  </a:txBody>
                  <a:tcPr marL="106807" marR="106807" marT="50472" marB="50472"/>
                </a:tc>
                <a:tc>
                  <a:txBody>
                    <a:bodyPr/>
                    <a:lstStyle/>
                    <a:p>
                      <a:pPr algn="ctr">
                        <a:buFont typeface="Arial" pitchFamily="34" charset="0"/>
                        <a:buNone/>
                      </a:pPr>
                      <a:r>
                        <a:rPr lang="tr-TR" sz="2000" b="1" i="0" baseline="0" dirty="0" smtClean="0"/>
                        <a:t>5</a:t>
                      </a:r>
                      <a:endParaRPr lang="tr-TR" sz="2000" b="1" i="0" baseline="0" dirty="0"/>
                    </a:p>
                  </a:txBody>
                  <a:tcPr marL="106807" marR="106807" marT="50472" marB="50472"/>
                </a:tc>
              </a:tr>
              <a:tr h="403781">
                <a:tc>
                  <a:txBody>
                    <a:bodyPr/>
                    <a:lstStyle/>
                    <a:p>
                      <a:pPr algn="ctr"/>
                      <a:r>
                        <a:rPr lang="tr-TR" sz="2000" b="1" i="0" baseline="0" dirty="0" smtClean="0"/>
                        <a:t>2001 ve üzeri</a:t>
                      </a:r>
                      <a:endParaRPr lang="tr-TR" sz="2000" b="1" i="0" baseline="0" dirty="0"/>
                    </a:p>
                  </a:txBody>
                  <a:tcPr marL="106807" marR="106807" marT="50472" marB="50472"/>
                </a:tc>
                <a:tc>
                  <a:txBody>
                    <a:bodyPr/>
                    <a:lstStyle/>
                    <a:p>
                      <a:pPr algn="ctr">
                        <a:buFont typeface="Arial" pitchFamily="34" charset="0"/>
                        <a:buNone/>
                      </a:pPr>
                      <a:r>
                        <a:rPr lang="tr-TR" sz="2000" b="1" i="0" baseline="0" dirty="0" smtClean="0"/>
                        <a:t>6</a:t>
                      </a:r>
                      <a:endParaRPr lang="tr-TR" sz="2000" b="1" i="0" baseline="0" dirty="0"/>
                    </a:p>
                  </a:txBody>
                  <a:tcPr marL="106807" marR="106807" marT="50472" marB="50472"/>
                </a:tc>
              </a:tr>
            </a:tbl>
          </a:graphicData>
        </a:graphic>
      </p:graphicFrame>
      <p:grpSp>
        <p:nvGrpSpPr>
          <p:cNvPr id="2" name="Group 30"/>
          <p:cNvGrpSpPr>
            <a:grpSpLocks/>
          </p:cNvGrpSpPr>
          <p:nvPr/>
        </p:nvGrpSpPr>
        <p:grpSpPr bwMode="auto">
          <a:xfrm>
            <a:off x="3709" y="7765439"/>
            <a:ext cx="3506460" cy="2274264"/>
            <a:chOff x="0" y="10078"/>
            <a:chExt cx="4727" cy="3244"/>
          </a:xfrm>
        </p:grpSpPr>
        <p:sp>
          <p:nvSpPr>
            <p:cNvPr id="76835" name="Rectangle 32"/>
            <p:cNvSpPr>
              <a:spLocks noChangeArrowheads="1"/>
            </p:cNvSpPr>
            <p:nvPr/>
          </p:nvSpPr>
          <p:spPr bwMode="auto">
            <a:xfrm>
              <a:off x="-16" y="10765"/>
              <a:ext cx="3600" cy="2560"/>
            </a:xfrm>
            <a:prstGeom prst="rect">
              <a:avLst/>
            </a:prstGeom>
            <a:noFill/>
            <a:ln w="9525">
              <a:noFill/>
              <a:miter lim="800000"/>
              <a:headEnd/>
              <a:tailEnd/>
            </a:ln>
          </p:spPr>
          <p:txBody>
            <a:bodyPr lIns="0" tIns="0" rIns="0" bIns="0"/>
            <a:lstStyle/>
            <a:p>
              <a:pPr eaLnBrk="0" hangingPunct="0"/>
              <a:endParaRPr lang="tr-TR" altLang="tr-TR"/>
            </a:p>
          </p:txBody>
        </p:sp>
        <p:sp>
          <p:nvSpPr>
            <p:cNvPr id="76836" name="Freeform 31"/>
            <p:cNvSpPr>
              <a:spLocks/>
            </p:cNvSpPr>
            <p:nvPr/>
          </p:nvSpPr>
          <p:spPr bwMode="auto">
            <a:xfrm>
              <a:off x="589" y="10095"/>
              <a:ext cx="4122" cy="663"/>
            </a:xfrm>
            <a:custGeom>
              <a:avLst/>
              <a:gdLst>
                <a:gd name="T0" fmla="*/ 0 w 4122"/>
                <a:gd name="T1" fmla="*/ 0 h 663"/>
                <a:gd name="T2" fmla="*/ 1 w 4122"/>
                <a:gd name="T3" fmla="*/ 33 h 663"/>
                <a:gd name="T4" fmla="*/ 5 w 4122"/>
                <a:gd name="T5" fmla="*/ 66 h 663"/>
                <a:gd name="T6" fmla="*/ 11 w 4122"/>
                <a:gd name="T7" fmla="*/ 98 h 663"/>
                <a:gd name="T8" fmla="*/ 20 w 4122"/>
                <a:gd name="T9" fmla="*/ 129 h 663"/>
                <a:gd name="T10" fmla="*/ 32 w 4122"/>
                <a:gd name="T11" fmla="*/ 159 h 663"/>
                <a:gd name="T12" fmla="*/ 45 w 4122"/>
                <a:gd name="T13" fmla="*/ 188 h 663"/>
                <a:gd name="T14" fmla="*/ 61 w 4122"/>
                <a:gd name="T15" fmla="*/ 215 h 663"/>
                <a:gd name="T16" fmla="*/ 79 w 4122"/>
                <a:gd name="T17" fmla="*/ 242 h 663"/>
                <a:gd name="T18" fmla="*/ 98 w 4122"/>
                <a:gd name="T19" fmla="*/ 266 h 663"/>
                <a:gd name="T20" fmla="*/ 120 w 4122"/>
                <a:gd name="T21" fmla="*/ 289 h 663"/>
                <a:gd name="T22" fmla="*/ 143 w 4122"/>
                <a:gd name="T23" fmla="*/ 311 h 663"/>
                <a:gd name="T24" fmla="*/ 167 w 4122"/>
                <a:gd name="T25" fmla="*/ 330 h 663"/>
                <a:gd name="T26" fmla="*/ 194 w 4122"/>
                <a:gd name="T27" fmla="*/ 348 h 663"/>
                <a:gd name="T28" fmla="*/ 221 w 4122"/>
                <a:gd name="T29" fmla="*/ 364 h 663"/>
                <a:gd name="T30" fmla="*/ 250 w 4122"/>
                <a:gd name="T31" fmla="*/ 377 h 663"/>
                <a:gd name="T32" fmla="*/ 280 w 4122"/>
                <a:gd name="T33" fmla="*/ 389 h 663"/>
                <a:gd name="T34" fmla="*/ 311 w 4122"/>
                <a:gd name="T35" fmla="*/ 398 h 663"/>
                <a:gd name="T36" fmla="*/ 343 w 4122"/>
                <a:gd name="T37" fmla="*/ 404 h 663"/>
                <a:gd name="T38" fmla="*/ 376 w 4122"/>
                <a:gd name="T39" fmla="*/ 408 h 663"/>
                <a:gd name="T40" fmla="*/ 409 w 4122"/>
                <a:gd name="T41" fmla="*/ 409 h 663"/>
                <a:gd name="T42" fmla="*/ 1175 w 4122"/>
                <a:gd name="T43" fmla="*/ 409 h 663"/>
                <a:gd name="T44" fmla="*/ 1428 w 4122"/>
                <a:gd name="T45" fmla="*/ 662 h 663"/>
                <a:gd name="T46" fmla="*/ 1681 w 4122"/>
                <a:gd name="T47" fmla="*/ 409 h 663"/>
                <a:gd name="T48" fmla="*/ 3711 w 4122"/>
                <a:gd name="T49" fmla="*/ 409 h 663"/>
                <a:gd name="T50" fmla="*/ 3745 w 4122"/>
                <a:gd name="T51" fmla="*/ 408 h 663"/>
                <a:gd name="T52" fmla="*/ 3778 w 4122"/>
                <a:gd name="T53" fmla="*/ 404 h 663"/>
                <a:gd name="T54" fmla="*/ 3810 w 4122"/>
                <a:gd name="T55" fmla="*/ 398 h 663"/>
                <a:gd name="T56" fmla="*/ 3841 w 4122"/>
                <a:gd name="T57" fmla="*/ 389 h 663"/>
                <a:gd name="T58" fmla="*/ 3871 w 4122"/>
                <a:gd name="T59" fmla="*/ 377 h 663"/>
                <a:gd name="T60" fmla="*/ 3900 w 4122"/>
                <a:gd name="T61" fmla="*/ 364 h 663"/>
                <a:gd name="T62" fmla="*/ 3927 w 4122"/>
                <a:gd name="T63" fmla="*/ 348 h 663"/>
                <a:gd name="T64" fmla="*/ 3953 w 4122"/>
                <a:gd name="T65" fmla="*/ 330 h 663"/>
                <a:gd name="T66" fmla="*/ 3978 w 4122"/>
                <a:gd name="T67" fmla="*/ 311 h 663"/>
                <a:gd name="T68" fmla="*/ 4001 w 4122"/>
                <a:gd name="T69" fmla="*/ 289 h 663"/>
                <a:gd name="T70" fmla="*/ 4022 w 4122"/>
                <a:gd name="T71" fmla="*/ 266 h 663"/>
                <a:gd name="T72" fmla="*/ 4042 w 4122"/>
                <a:gd name="T73" fmla="*/ 242 h 663"/>
                <a:gd name="T74" fmla="*/ 4060 w 4122"/>
                <a:gd name="T75" fmla="*/ 215 h 663"/>
                <a:gd name="T76" fmla="*/ 4075 w 4122"/>
                <a:gd name="T77" fmla="*/ 188 h 663"/>
                <a:gd name="T78" fmla="*/ 4089 w 4122"/>
                <a:gd name="T79" fmla="*/ 159 h 663"/>
                <a:gd name="T80" fmla="*/ 4100 w 4122"/>
                <a:gd name="T81" fmla="*/ 129 h 663"/>
                <a:gd name="T82" fmla="*/ 4109 w 4122"/>
                <a:gd name="T83" fmla="*/ 98 h 663"/>
                <a:gd name="T84" fmla="*/ 4116 w 4122"/>
                <a:gd name="T85" fmla="*/ 66 h 663"/>
                <a:gd name="T86" fmla="*/ 4120 w 4122"/>
                <a:gd name="T87" fmla="*/ 33 h 663"/>
                <a:gd name="T88" fmla="*/ 4121 w 4122"/>
                <a:gd name="T89" fmla="*/ 0 h 6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2"/>
                <a:gd name="T136" fmla="*/ 0 h 663"/>
                <a:gd name="T137" fmla="*/ 4122 w 4122"/>
                <a:gd name="T138" fmla="*/ 663 h 6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2" h="663">
                  <a:moveTo>
                    <a:pt x="0" y="0"/>
                  </a:moveTo>
                  <a:lnTo>
                    <a:pt x="1" y="33"/>
                  </a:lnTo>
                  <a:lnTo>
                    <a:pt x="5" y="66"/>
                  </a:lnTo>
                  <a:lnTo>
                    <a:pt x="11" y="98"/>
                  </a:lnTo>
                  <a:lnTo>
                    <a:pt x="20" y="129"/>
                  </a:lnTo>
                  <a:lnTo>
                    <a:pt x="32" y="159"/>
                  </a:lnTo>
                  <a:lnTo>
                    <a:pt x="45" y="188"/>
                  </a:lnTo>
                  <a:lnTo>
                    <a:pt x="61" y="215"/>
                  </a:lnTo>
                  <a:lnTo>
                    <a:pt x="79" y="242"/>
                  </a:lnTo>
                  <a:lnTo>
                    <a:pt x="98" y="266"/>
                  </a:lnTo>
                  <a:lnTo>
                    <a:pt x="120" y="289"/>
                  </a:lnTo>
                  <a:lnTo>
                    <a:pt x="143" y="311"/>
                  </a:lnTo>
                  <a:lnTo>
                    <a:pt x="167" y="330"/>
                  </a:lnTo>
                  <a:lnTo>
                    <a:pt x="194" y="348"/>
                  </a:lnTo>
                  <a:lnTo>
                    <a:pt x="221" y="364"/>
                  </a:lnTo>
                  <a:lnTo>
                    <a:pt x="250" y="377"/>
                  </a:lnTo>
                  <a:lnTo>
                    <a:pt x="280" y="389"/>
                  </a:lnTo>
                  <a:lnTo>
                    <a:pt x="311" y="398"/>
                  </a:lnTo>
                  <a:lnTo>
                    <a:pt x="343" y="404"/>
                  </a:lnTo>
                  <a:lnTo>
                    <a:pt x="376" y="408"/>
                  </a:lnTo>
                  <a:lnTo>
                    <a:pt x="409" y="409"/>
                  </a:lnTo>
                  <a:lnTo>
                    <a:pt x="1175" y="409"/>
                  </a:lnTo>
                  <a:lnTo>
                    <a:pt x="1428" y="662"/>
                  </a:lnTo>
                  <a:lnTo>
                    <a:pt x="1681" y="409"/>
                  </a:lnTo>
                  <a:lnTo>
                    <a:pt x="3711" y="409"/>
                  </a:lnTo>
                  <a:lnTo>
                    <a:pt x="3745" y="408"/>
                  </a:lnTo>
                  <a:lnTo>
                    <a:pt x="3778" y="404"/>
                  </a:lnTo>
                  <a:lnTo>
                    <a:pt x="3810" y="398"/>
                  </a:lnTo>
                  <a:lnTo>
                    <a:pt x="3841" y="389"/>
                  </a:lnTo>
                  <a:lnTo>
                    <a:pt x="3871" y="377"/>
                  </a:lnTo>
                  <a:lnTo>
                    <a:pt x="3900" y="364"/>
                  </a:lnTo>
                  <a:lnTo>
                    <a:pt x="3927" y="348"/>
                  </a:lnTo>
                  <a:lnTo>
                    <a:pt x="3953" y="330"/>
                  </a:lnTo>
                  <a:lnTo>
                    <a:pt x="3978" y="311"/>
                  </a:lnTo>
                  <a:lnTo>
                    <a:pt x="4001" y="289"/>
                  </a:lnTo>
                  <a:lnTo>
                    <a:pt x="4022" y="266"/>
                  </a:lnTo>
                  <a:lnTo>
                    <a:pt x="4042" y="242"/>
                  </a:lnTo>
                  <a:lnTo>
                    <a:pt x="4060" y="215"/>
                  </a:lnTo>
                  <a:lnTo>
                    <a:pt x="4075" y="188"/>
                  </a:lnTo>
                  <a:lnTo>
                    <a:pt x="4089" y="159"/>
                  </a:lnTo>
                  <a:lnTo>
                    <a:pt x="4100" y="129"/>
                  </a:lnTo>
                  <a:lnTo>
                    <a:pt x="4109" y="98"/>
                  </a:lnTo>
                  <a:lnTo>
                    <a:pt x="4116" y="66"/>
                  </a:lnTo>
                  <a:lnTo>
                    <a:pt x="4120" y="33"/>
                  </a:lnTo>
                  <a:lnTo>
                    <a:pt x="4121" y="0"/>
                  </a:lnTo>
                </a:path>
              </a:pathLst>
            </a:custGeom>
            <a:noFill/>
            <a:ln w="21031">
              <a:solidFill>
                <a:srgbClr val="A3CD46"/>
              </a:solidFill>
              <a:round/>
              <a:headEnd/>
              <a:tailEnd/>
            </a:ln>
          </p:spPr>
          <p:txBody>
            <a:bodyPr/>
            <a:lstStyle/>
            <a:p>
              <a:endParaRPr lang="tr-TR"/>
            </a:p>
          </p:txBody>
        </p:sp>
      </p:grpSp>
      <p:pic>
        <p:nvPicPr>
          <p:cNvPr id="76831" name="Picture 33"/>
          <p:cNvPicPr>
            <a:picLocks noChangeAspect="1" noChangeArrowheads="1"/>
          </p:cNvPicPr>
          <p:nvPr/>
        </p:nvPicPr>
        <p:blipFill>
          <a:blip r:embed="rId3" cstate="print"/>
          <a:srcRect/>
          <a:stretch>
            <a:fillRect/>
          </a:stretch>
        </p:blipFill>
        <p:spPr bwMode="auto">
          <a:xfrm>
            <a:off x="6675438" y="5203825"/>
            <a:ext cx="3808708" cy="1450763"/>
          </a:xfrm>
          <a:prstGeom prst="rect">
            <a:avLst/>
          </a:prstGeom>
          <a:noFill/>
          <a:ln w="9525">
            <a:noFill/>
            <a:miter lim="800000"/>
            <a:headEnd/>
            <a:tailEnd/>
          </a:ln>
        </p:spPr>
      </p:pic>
      <p:sp>
        <p:nvSpPr>
          <p:cNvPr id="76832" name="Rectangle 34"/>
          <p:cNvSpPr>
            <a:spLocks noChangeArrowheads="1"/>
          </p:cNvSpPr>
          <p:nvPr/>
        </p:nvSpPr>
        <p:spPr bwMode="auto">
          <a:xfrm>
            <a:off x="0" y="61159"/>
            <a:ext cx="210657" cy="382295"/>
          </a:xfrm>
          <a:prstGeom prst="rect">
            <a:avLst/>
          </a:prstGeom>
          <a:noFill/>
          <a:ln w="9525">
            <a:noFill/>
            <a:miter lim="800000"/>
            <a:headEnd/>
            <a:tailEnd/>
          </a:ln>
        </p:spPr>
        <p:txBody>
          <a:bodyPr wrap="none" lIns="104278" tIns="52139" rIns="104278" bIns="52139" anchor="ctr">
            <a:spAutoFit/>
          </a:bodyPr>
          <a:lstStyle/>
          <a:p>
            <a:endParaRPr lang="tr-TR" altLang="tr-TR"/>
          </a:p>
        </p:txBody>
      </p:sp>
      <p:sp>
        <p:nvSpPr>
          <p:cNvPr id="76833" name="Rectangle 35"/>
          <p:cNvSpPr>
            <a:spLocks noChangeArrowheads="1"/>
          </p:cNvSpPr>
          <p:nvPr/>
        </p:nvSpPr>
        <p:spPr bwMode="auto">
          <a:xfrm>
            <a:off x="274435" y="504613"/>
            <a:ext cx="0" cy="0"/>
          </a:xfrm>
          <a:prstGeom prst="rect">
            <a:avLst/>
          </a:prstGeom>
          <a:solidFill>
            <a:schemeClr val="accent1"/>
          </a:solidFill>
          <a:ln w="9525">
            <a:solidFill>
              <a:schemeClr val="tx1"/>
            </a:solidFill>
            <a:miter lim="800000"/>
            <a:headEnd/>
            <a:tailEnd/>
          </a:ln>
        </p:spPr>
        <p:txBody>
          <a:bodyPr lIns="104278" tIns="52139" rIns="104278" bIns="52139"/>
          <a:lstStyle/>
          <a:p>
            <a:endParaRPr lang="tr-TR" altLang="tr-TR"/>
          </a:p>
        </p:txBody>
      </p:sp>
      <p:sp>
        <p:nvSpPr>
          <p:cNvPr id="76834" name="Rectangle 37"/>
          <p:cNvSpPr>
            <a:spLocks noChangeArrowheads="1"/>
          </p:cNvSpPr>
          <p:nvPr/>
        </p:nvSpPr>
        <p:spPr bwMode="auto">
          <a:xfrm>
            <a:off x="1418531" y="5496327"/>
            <a:ext cx="5182735" cy="1167125"/>
          </a:xfrm>
          <a:prstGeom prst="rect">
            <a:avLst/>
          </a:prstGeom>
          <a:noFill/>
          <a:ln w="9525">
            <a:noFill/>
            <a:miter lim="800000"/>
            <a:headEnd/>
            <a:tailEnd/>
          </a:ln>
        </p:spPr>
        <p:txBody>
          <a:bodyPr lIns="104278" tIns="52139" rIns="104278" bIns="52139" anchor="ctr">
            <a:spAutoFit/>
          </a:bodyPr>
          <a:lstStyle/>
          <a:p>
            <a:pPr eaLnBrk="0" hangingPunct="0"/>
            <a:r>
              <a:rPr lang="tr-TR" altLang="tr-TR" sz="2300" b="1" i="1" dirty="0">
                <a:solidFill>
                  <a:srgbClr val="0070C0"/>
                </a:solidFill>
                <a:latin typeface="Calibri" pitchFamily="34" charset="0"/>
                <a:ea typeface="Times New Roman" pitchFamily="18" charset="0"/>
                <a:cs typeface="Myriad Web Pro" charset="-94"/>
              </a:rPr>
              <a:t>"Tam katılım istişarenin </a:t>
            </a:r>
            <a:r>
              <a:rPr lang="tr-TR" altLang="tr-TR" sz="2300" b="1" i="1" dirty="0">
                <a:solidFill>
                  <a:srgbClr val="0070C0"/>
                </a:solidFill>
                <a:ea typeface="Times New Roman" pitchFamily="18" charset="0"/>
                <a:cs typeface="Myriad Web Pro" charset="-94"/>
              </a:rPr>
              <a:t>ö</a:t>
            </a:r>
            <a:r>
              <a:rPr lang="tr-TR" altLang="tr-TR" sz="2300" b="1" i="1" dirty="0">
                <a:solidFill>
                  <a:srgbClr val="0070C0"/>
                </a:solidFill>
                <a:latin typeface="Calibri" pitchFamily="34" charset="0"/>
                <a:ea typeface="Times New Roman" pitchFamily="18" charset="0"/>
                <a:cs typeface="Myriad Web Pro" charset="-94"/>
              </a:rPr>
              <a:t>tesindedir </a:t>
            </a:r>
            <a:r>
              <a:rPr lang="tr-TR" altLang="tr-TR" sz="2300" b="1" i="1" dirty="0">
                <a:solidFill>
                  <a:srgbClr val="0070C0"/>
                </a:solidFill>
                <a:ea typeface="Times New Roman" pitchFamily="18" charset="0"/>
                <a:cs typeface="Myriad Web Pro" charset="-94"/>
              </a:rPr>
              <a:t>–</a:t>
            </a:r>
            <a:r>
              <a:rPr lang="tr-TR" altLang="tr-TR" sz="2300" b="1" i="1" dirty="0">
                <a:solidFill>
                  <a:srgbClr val="0070C0"/>
                </a:solidFill>
                <a:latin typeface="Calibri" pitchFamily="34" charset="0"/>
                <a:ea typeface="Times New Roman" pitchFamily="18" charset="0"/>
                <a:cs typeface="Myriad Web Pro" charset="-94"/>
              </a:rPr>
              <a:t> </a:t>
            </a:r>
            <a:r>
              <a:rPr lang="tr-TR" altLang="tr-TR" sz="2300" b="1" i="1" dirty="0">
                <a:solidFill>
                  <a:srgbClr val="0070C0"/>
                </a:solidFill>
                <a:ea typeface="Times New Roman" pitchFamily="18" charset="0"/>
                <a:cs typeface="Myriad Web Pro" charset="-94"/>
              </a:rPr>
              <a:t>ç</a:t>
            </a:r>
            <a:r>
              <a:rPr lang="tr-TR" altLang="tr-TR" sz="2300" b="1" i="1" dirty="0">
                <a:solidFill>
                  <a:srgbClr val="0070C0"/>
                </a:solidFill>
                <a:latin typeface="Calibri" pitchFamily="34" charset="0"/>
                <a:ea typeface="Times New Roman" pitchFamily="18" charset="0"/>
                <a:cs typeface="Myriad Web Pro" charset="-94"/>
              </a:rPr>
              <a:t>alışanlar ve </a:t>
            </a:r>
            <a:r>
              <a:rPr lang="tr-TR" altLang="tr-TR" sz="2300" b="1" i="1" dirty="0">
                <a:solidFill>
                  <a:srgbClr val="0070C0"/>
                </a:solidFill>
                <a:ea typeface="Times New Roman" pitchFamily="18" charset="0"/>
                <a:cs typeface="Myriad Web Pro" charset="-94"/>
              </a:rPr>
              <a:t>ç</a:t>
            </a:r>
            <a:r>
              <a:rPr lang="tr-TR" altLang="tr-TR" sz="2300" b="1" i="1" dirty="0">
                <a:solidFill>
                  <a:srgbClr val="0070C0"/>
                </a:solidFill>
                <a:latin typeface="Calibri" pitchFamily="34" charset="0"/>
                <a:ea typeface="Times New Roman" pitchFamily="18" charset="0"/>
                <a:cs typeface="Myriad Web Pro" charset="-94"/>
              </a:rPr>
              <a:t>alışan temsilcileri de karar alma s</a:t>
            </a:r>
            <a:r>
              <a:rPr lang="tr-TR" altLang="tr-TR" sz="2300" b="1" i="1" dirty="0">
                <a:solidFill>
                  <a:srgbClr val="0070C0"/>
                </a:solidFill>
                <a:ea typeface="Times New Roman" pitchFamily="18" charset="0"/>
                <a:cs typeface="Myriad Web Pro" charset="-94"/>
              </a:rPr>
              <a:t>ü</a:t>
            </a:r>
            <a:r>
              <a:rPr lang="tr-TR" altLang="tr-TR" sz="2300" b="1" i="1" dirty="0">
                <a:solidFill>
                  <a:srgbClr val="0070C0"/>
                </a:solidFill>
                <a:latin typeface="Calibri" pitchFamily="34" charset="0"/>
                <a:ea typeface="Times New Roman" pitchFamily="18" charset="0"/>
                <a:cs typeface="Myriad Web Pro" charset="-94"/>
              </a:rPr>
              <a:t>recine katılmalıdırlar…</a:t>
            </a:r>
            <a:r>
              <a:rPr lang="tr-TR" altLang="tr-TR" sz="2300" b="1" i="1" dirty="0">
                <a:solidFill>
                  <a:srgbClr val="0070C0"/>
                </a:solidFill>
                <a:ea typeface="Times New Roman" pitchFamily="18" charset="0"/>
                <a:cs typeface="Myriad Web Pro" charset="-94"/>
              </a:rPr>
              <a:t>”</a:t>
            </a:r>
            <a:endParaRPr lang="tr-TR" altLang="tr-TR" sz="2300" dirty="0">
              <a:solidFill>
                <a:srgbClr val="0070C0"/>
              </a:solidFill>
              <a:ea typeface="Times New Roman" pitchFamily="18" charset="0"/>
              <a:cs typeface="Myriad Web Pro" charset="-9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etin Yer Tutucusu 2"/>
          <p:cNvSpPr>
            <a:spLocks noGrp="1"/>
          </p:cNvSpPr>
          <p:nvPr>
            <p:ph type="body" idx="1"/>
          </p:nvPr>
        </p:nvSpPr>
        <p:spPr>
          <a:xfrm>
            <a:off x="619332" y="1638242"/>
            <a:ext cx="9078595" cy="3013663"/>
          </a:xfrm>
        </p:spPr>
        <p:txBody>
          <a:bodyPr/>
          <a:lstStyle/>
          <a:p>
            <a:r>
              <a:rPr lang="tr-TR" altLang="tr-TR" b="1" smtClean="0">
                <a:solidFill>
                  <a:srgbClr val="00B0F0"/>
                </a:solidFill>
              </a:rPr>
              <a:t>Çalışan Temsilcisi</a:t>
            </a:r>
          </a:p>
        </p:txBody>
      </p:sp>
      <p:sp>
        <p:nvSpPr>
          <p:cNvPr id="75779" name="Altbilgi Yer Tutucusu 3"/>
          <p:cNvSpPr>
            <a:spLocks noGrp="1"/>
          </p:cNvSpPr>
          <p:nvPr>
            <p:ph type="ftr" sz="quarter" idx="12"/>
          </p:nvPr>
        </p:nvSpPr>
        <p:spPr>
          <a:xfrm>
            <a:off x="7947480" y="6566982"/>
            <a:ext cx="1934023" cy="555426"/>
          </a:xfrm>
          <a:noFill/>
        </p:spPr>
        <p:txBody>
          <a:bodyPr/>
          <a:lstStyle/>
          <a:p>
            <a:pPr algn="r"/>
            <a:r>
              <a:rPr lang="tr-TR" sz="1400" dirty="0" smtClean="0">
                <a:latin typeface="Arial" pitchFamily="34" charset="0"/>
              </a:rPr>
              <a:t>6331 Sayılı İş Sağlığı ve Güvenliği Kanunu</a:t>
            </a:r>
          </a:p>
        </p:txBody>
      </p:sp>
      <p:pic>
        <p:nvPicPr>
          <p:cNvPr id="5" name="Picture 8" descr="C:\Users\atila.akkas\Downloads\1297498759_meeting.png"/>
          <p:cNvPicPr>
            <a:picLocks noChangeAspect="1" noChangeArrowheads="1"/>
          </p:cNvPicPr>
          <p:nvPr/>
        </p:nvPicPr>
        <p:blipFill>
          <a:blip r:embed="rId2" cstate="print"/>
          <a:srcRect/>
          <a:stretch>
            <a:fillRect/>
          </a:stretch>
        </p:blipFill>
        <p:spPr bwMode="auto">
          <a:xfrm>
            <a:off x="463550" y="1955800"/>
            <a:ext cx="3092976" cy="2667000"/>
          </a:xfrm>
          <a:prstGeom prst="rect">
            <a:avLst/>
          </a:prstGeom>
          <a:noFill/>
          <a:ln w="9525">
            <a:noFill/>
            <a:miter lim="800000"/>
            <a:headEnd/>
            <a:tailEnd/>
          </a:ln>
        </p:spPr>
      </p:pic>
      <p:pic>
        <p:nvPicPr>
          <p:cNvPr id="6" name="Picture 16" descr="C:\Users\atila.akkas\Desktop\construction_worker_37654.jpg"/>
          <p:cNvPicPr>
            <a:picLocks noChangeAspect="1" noChangeArrowheads="1"/>
          </p:cNvPicPr>
          <p:nvPr/>
        </p:nvPicPr>
        <p:blipFill>
          <a:blip r:embed="rId3" cstate="print">
            <a:clrChange>
              <a:clrFrom>
                <a:srgbClr val="FFFFFF"/>
              </a:clrFrom>
              <a:clrTo>
                <a:srgbClr val="FFFFFF">
                  <a:alpha val="0"/>
                </a:srgbClr>
              </a:clrTo>
            </a:clrChange>
            <a:lum contrast="6000"/>
          </a:blip>
          <a:srcRect/>
          <a:stretch>
            <a:fillRect/>
          </a:stretch>
        </p:blipFill>
        <p:spPr bwMode="auto">
          <a:xfrm>
            <a:off x="5340350" y="3472722"/>
            <a:ext cx="1429657" cy="1350892"/>
          </a:xfrm>
          <a:prstGeom prst="rect">
            <a:avLst/>
          </a:prstGeom>
          <a:noFill/>
          <a:ln w="9525">
            <a:noFill/>
            <a:miter lim="800000"/>
            <a:headEnd/>
            <a:tailEnd/>
          </a:ln>
        </p:spPr>
      </p:pic>
      <p:pic>
        <p:nvPicPr>
          <p:cNvPr id="7"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8919126" y="3320286"/>
            <a:ext cx="1438928" cy="1520849"/>
          </a:xfrm>
          <a:prstGeom prst="rect">
            <a:avLst/>
          </a:prstGeom>
          <a:noFill/>
          <a:ln w="9525">
            <a:noFill/>
            <a:miter lim="800000"/>
            <a:headEnd/>
            <a:tailEnd/>
          </a:ln>
        </p:spPr>
      </p:pic>
      <p:pic>
        <p:nvPicPr>
          <p:cNvPr id="8" name="Picture 6" descr="D:\fatih\is sagligi ve guvenligi yonetimi\pano\panook4.png"/>
          <p:cNvPicPr>
            <a:picLocks noChangeAspect="1" noChangeArrowheads="1"/>
          </p:cNvPicPr>
          <p:nvPr/>
        </p:nvPicPr>
        <p:blipFill>
          <a:blip r:embed="rId5" cstate="print"/>
          <a:srcRect/>
          <a:stretch>
            <a:fillRect/>
          </a:stretch>
        </p:blipFill>
        <p:spPr bwMode="auto">
          <a:xfrm rot="6834546">
            <a:off x="3935508" y="3137950"/>
            <a:ext cx="1105593" cy="1848726"/>
          </a:xfrm>
          <a:prstGeom prst="rect">
            <a:avLst/>
          </a:prstGeom>
          <a:noFill/>
          <a:ln w="9525">
            <a:noFill/>
            <a:miter lim="800000"/>
            <a:headEnd/>
            <a:tailEnd/>
          </a:ln>
        </p:spPr>
      </p:pic>
      <p:pic>
        <p:nvPicPr>
          <p:cNvPr id="9" name="Picture 6" descr="D:\fatih\is sagligi ve guvenligi yonetimi\pano\panook4.png"/>
          <p:cNvPicPr>
            <a:picLocks noChangeAspect="1" noChangeArrowheads="1"/>
          </p:cNvPicPr>
          <p:nvPr/>
        </p:nvPicPr>
        <p:blipFill>
          <a:blip r:embed="rId5" cstate="print"/>
          <a:srcRect/>
          <a:stretch>
            <a:fillRect/>
          </a:stretch>
        </p:blipFill>
        <p:spPr bwMode="auto">
          <a:xfrm rot="6834546">
            <a:off x="7130447" y="3223805"/>
            <a:ext cx="1105594" cy="1848725"/>
          </a:xfrm>
          <a:prstGeom prst="rect">
            <a:avLst/>
          </a:prstGeom>
          <a:noFill/>
          <a:ln w="9525">
            <a:noFill/>
            <a:miter lim="800000"/>
            <a:headEnd/>
            <a:tailEnd/>
          </a:ln>
        </p:spPr>
      </p:pic>
      <p:sp>
        <p:nvSpPr>
          <p:cNvPr id="75785" name="Rectangle 33"/>
          <p:cNvSpPr>
            <a:spLocks noChangeArrowheads="1"/>
          </p:cNvSpPr>
          <p:nvPr/>
        </p:nvSpPr>
        <p:spPr bwMode="auto">
          <a:xfrm>
            <a:off x="0" y="61159"/>
            <a:ext cx="210657" cy="382295"/>
          </a:xfrm>
          <a:prstGeom prst="rect">
            <a:avLst/>
          </a:prstGeom>
          <a:noFill/>
          <a:ln w="9525">
            <a:noFill/>
            <a:miter lim="800000"/>
            <a:headEnd/>
            <a:tailEnd/>
          </a:ln>
        </p:spPr>
        <p:txBody>
          <a:bodyPr wrap="none" lIns="104278" tIns="52139" rIns="104278" bIns="52139" anchor="ctr">
            <a:spAutoFit/>
          </a:bodyPr>
          <a:lstStyle/>
          <a:p>
            <a:endParaRPr lang="tr-TR" altLang="tr-TR"/>
          </a:p>
        </p:txBody>
      </p:sp>
      <p:sp>
        <p:nvSpPr>
          <p:cNvPr id="75786" name="Rectangle 34"/>
          <p:cNvSpPr>
            <a:spLocks noChangeArrowheads="1"/>
          </p:cNvSpPr>
          <p:nvPr/>
        </p:nvSpPr>
        <p:spPr bwMode="auto">
          <a:xfrm>
            <a:off x="5920743" y="504613"/>
            <a:ext cx="0" cy="0"/>
          </a:xfrm>
          <a:prstGeom prst="rect">
            <a:avLst/>
          </a:prstGeom>
          <a:solidFill>
            <a:schemeClr val="accent1"/>
          </a:solidFill>
          <a:ln w="9525">
            <a:solidFill>
              <a:schemeClr val="tx1"/>
            </a:solidFill>
            <a:miter lim="800000"/>
            <a:headEnd/>
            <a:tailEnd/>
          </a:ln>
        </p:spPr>
        <p:txBody>
          <a:bodyPr lIns="104278" tIns="52139" rIns="104278" bIns="52139"/>
          <a:lstStyle/>
          <a:p>
            <a:endParaRPr lang="tr-TR" altLang="tr-TR"/>
          </a:p>
        </p:txBody>
      </p:sp>
      <p:sp>
        <p:nvSpPr>
          <p:cNvPr id="75787" name="Rectangle 36"/>
          <p:cNvSpPr>
            <a:spLocks noChangeArrowheads="1"/>
          </p:cNvSpPr>
          <p:nvPr/>
        </p:nvSpPr>
        <p:spPr bwMode="auto">
          <a:xfrm>
            <a:off x="1555749" y="5325352"/>
            <a:ext cx="6812655" cy="659294"/>
          </a:xfrm>
          <a:prstGeom prst="rect">
            <a:avLst/>
          </a:prstGeom>
          <a:noFill/>
          <a:ln w="9525">
            <a:noFill/>
            <a:miter lim="800000"/>
            <a:headEnd/>
            <a:tailEnd/>
          </a:ln>
        </p:spPr>
        <p:txBody>
          <a:bodyPr lIns="104278" tIns="52139" rIns="104278" bIns="52139" anchor="ctr">
            <a:spAutoFit/>
          </a:bodyPr>
          <a:lstStyle/>
          <a:p>
            <a:pPr algn="ctr" eaLnBrk="0" hangingPunct="0"/>
            <a:r>
              <a:rPr lang="tr-TR" altLang="tr-TR" b="1" i="1">
                <a:solidFill>
                  <a:srgbClr val="006600"/>
                </a:solidFill>
                <a:ea typeface="Times New Roman" pitchFamily="18" charset="0"/>
                <a:cs typeface="Myriad Web Pro" charset="-94"/>
              </a:rPr>
              <a:t>“Ç</a:t>
            </a:r>
            <a:r>
              <a:rPr lang="tr-TR" altLang="tr-TR" b="1" i="1">
                <a:solidFill>
                  <a:srgbClr val="006600"/>
                </a:solidFill>
                <a:latin typeface="Calibri" pitchFamily="34" charset="0"/>
                <a:ea typeface="Times New Roman" pitchFamily="18" charset="0"/>
                <a:cs typeface="Myriad Web Pro" charset="-94"/>
              </a:rPr>
              <a:t>alışan temsilcisinin g</a:t>
            </a:r>
            <a:r>
              <a:rPr lang="tr-TR" altLang="tr-TR" b="1" i="1">
                <a:solidFill>
                  <a:srgbClr val="006600"/>
                </a:solidFill>
                <a:ea typeface="Times New Roman" pitchFamily="18" charset="0"/>
                <a:cs typeface="Myriad Web Pro" charset="-94"/>
              </a:rPr>
              <a:t>ö</a:t>
            </a:r>
            <a:r>
              <a:rPr lang="tr-TR" altLang="tr-TR" b="1" i="1">
                <a:solidFill>
                  <a:srgbClr val="006600"/>
                </a:solidFill>
                <a:latin typeface="Calibri" pitchFamily="34" charset="0"/>
                <a:ea typeface="Times New Roman" pitchFamily="18" charset="0"/>
                <a:cs typeface="Myriad Web Pro" charset="-94"/>
              </a:rPr>
              <a:t>revi, </a:t>
            </a:r>
            <a:r>
              <a:rPr lang="tr-TR" altLang="tr-TR" b="1" i="1">
                <a:solidFill>
                  <a:srgbClr val="006600"/>
                </a:solidFill>
                <a:ea typeface="Times New Roman" pitchFamily="18" charset="0"/>
                <a:cs typeface="Myriad Web Pro" charset="-94"/>
              </a:rPr>
              <a:t>ç</a:t>
            </a:r>
            <a:r>
              <a:rPr lang="tr-TR" altLang="tr-TR" b="1" i="1">
                <a:solidFill>
                  <a:srgbClr val="006600"/>
                </a:solidFill>
                <a:latin typeface="Calibri" pitchFamily="34" charset="0"/>
                <a:ea typeface="Times New Roman" pitchFamily="18" charset="0"/>
                <a:cs typeface="Myriad Web Pro" charset="-94"/>
              </a:rPr>
              <a:t>alışanların y</a:t>
            </a:r>
            <a:r>
              <a:rPr lang="tr-TR" altLang="tr-TR" b="1" i="1">
                <a:solidFill>
                  <a:srgbClr val="006600"/>
                </a:solidFill>
                <a:ea typeface="Times New Roman" pitchFamily="18" charset="0"/>
                <a:cs typeface="Myriad Web Pro" charset="-94"/>
              </a:rPr>
              <a:t>ö</a:t>
            </a:r>
            <a:r>
              <a:rPr lang="tr-TR" altLang="tr-TR" b="1" i="1">
                <a:solidFill>
                  <a:srgbClr val="006600"/>
                </a:solidFill>
                <a:latin typeface="Calibri" pitchFamily="34" charset="0"/>
                <a:ea typeface="Times New Roman" pitchFamily="18" charset="0"/>
                <a:cs typeface="Myriad Web Pro" charset="-94"/>
              </a:rPr>
              <a:t>netim seviyesindeki karar alma s</a:t>
            </a:r>
            <a:r>
              <a:rPr lang="tr-TR" altLang="tr-TR" b="1" i="1">
                <a:solidFill>
                  <a:srgbClr val="006600"/>
                </a:solidFill>
                <a:ea typeface="Times New Roman" pitchFamily="18" charset="0"/>
                <a:cs typeface="Myriad Web Pro" charset="-94"/>
              </a:rPr>
              <a:t>ü</a:t>
            </a:r>
            <a:r>
              <a:rPr lang="tr-TR" altLang="tr-TR" b="1" i="1">
                <a:solidFill>
                  <a:srgbClr val="006600"/>
                </a:solidFill>
                <a:latin typeface="Calibri" pitchFamily="34" charset="0"/>
                <a:ea typeface="Times New Roman" pitchFamily="18" charset="0"/>
                <a:cs typeface="Myriad Web Pro" charset="-94"/>
              </a:rPr>
              <a:t>recine katkıda bulunmalarını sağlamaktır.</a:t>
            </a:r>
            <a:r>
              <a:rPr lang="tr-TR" altLang="tr-TR" b="1" i="1">
                <a:solidFill>
                  <a:srgbClr val="006600"/>
                </a:solidFill>
                <a:ea typeface="Times New Roman" pitchFamily="18" charset="0"/>
                <a:cs typeface="Myriad Web Pro" charset="-94"/>
              </a:rPr>
              <a:t>”</a:t>
            </a:r>
            <a:endParaRPr lang="tr-TR" altLang="tr-TR">
              <a:solidFill>
                <a:srgbClr val="006600"/>
              </a:solidFill>
              <a:ea typeface="Times New Roman" pitchFamily="18" charset="0"/>
              <a:cs typeface="Myriad Web Pro" charset="-94"/>
            </a:endParaRPr>
          </a:p>
        </p:txBody>
      </p:sp>
      <p:pic>
        <p:nvPicPr>
          <p:cNvPr id="35"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9562565" y="4171821"/>
            <a:ext cx="1438928" cy="1520849"/>
          </a:xfrm>
          <a:prstGeom prst="rect">
            <a:avLst/>
          </a:prstGeom>
          <a:noFill/>
          <a:ln w="9525">
            <a:noFill/>
            <a:miter lim="800000"/>
            <a:headEnd/>
            <a:tailEnd/>
          </a:ln>
        </p:spPr>
      </p:pic>
      <p:pic>
        <p:nvPicPr>
          <p:cNvPr id="36"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9562565" y="2712296"/>
            <a:ext cx="1438928" cy="1520849"/>
          </a:xfrm>
          <a:prstGeom prst="rect">
            <a:avLst/>
          </a:prstGeom>
          <a:noFill/>
          <a:ln w="9525">
            <a:noFill/>
            <a:miter lim="800000"/>
            <a:headEnd/>
            <a:tailEnd/>
          </a:ln>
        </p:spPr>
      </p:pic>
      <p:pic>
        <p:nvPicPr>
          <p:cNvPr id="37"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8184828" y="3411397"/>
            <a:ext cx="1438928" cy="1520849"/>
          </a:xfrm>
          <a:prstGeom prst="rect">
            <a:avLst/>
          </a:prstGeom>
          <a:noFill/>
          <a:ln w="9525">
            <a:noFill/>
            <a:miter lim="800000"/>
            <a:headEnd/>
            <a:tailEnd/>
          </a:ln>
        </p:spPr>
      </p:pic>
      <p:pic>
        <p:nvPicPr>
          <p:cNvPr id="38"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10066931" y="3574344"/>
            <a:ext cx="1438928" cy="1520849"/>
          </a:xfrm>
          <a:prstGeom prst="rect">
            <a:avLst/>
          </a:prstGeom>
          <a:noFill/>
          <a:ln w="9525">
            <a:noFill/>
            <a:miter lim="800000"/>
            <a:headEnd/>
            <a:tailEnd/>
          </a:ln>
        </p:spPr>
      </p:pic>
      <p:pic>
        <p:nvPicPr>
          <p:cNvPr id="39" name="Picture 21" descr="C:\Users\furkah\AppData\Local\Microsoft\Windows\Temporary Internet Files\Content.IE5\NDAHRW2T\MC900434894[1].png"/>
          <p:cNvPicPr>
            <a:picLocks noChangeAspect="1" noChangeArrowheads="1"/>
          </p:cNvPicPr>
          <p:nvPr/>
        </p:nvPicPr>
        <p:blipFill>
          <a:blip r:embed="rId4" cstate="print"/>
          <a:srcRect/>
          <a:stretch>
            <a:fillRect/>
          </a:stretch>
        </p:blipFill>
        <p:spPr bwMode="auto">
          <a:xfrm>
            <a:off x="8904292" y="4334768"/>
            <a:ext cx="1438928" cy="15208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1+#ppt_w/2"/>
                                          </p:val>
                                        </p:tav>
                                        <p:tav tm="100000">
                                          <p:val>
                                            <p:strVal val="#ppt_x"/>
                                          </p:val>
                                        </p:tav>
                                      </p:tavLst>
                                    </p:anim>
                                    <p:anim calcmode="lin" valueType="num">
                                      <p:cBhvr additive="base">
                                        <p:cTn id="4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graphicFrame>
        <p:nvGraphicFramePr>
          <p:cNvPr id="4" name="3 Tablo"/>
          <p:cNvGraphicFramePr>
            <a:graphicFrameLocks noGrp="1"/>
          </p:cNvGraphicFramePr>
          <p:nvPr>
            <p:extLst>
              <p:ext uri="{D42A27DB-BD31-4B8C-83A1-F6EECF244321}">
                <p14:modId xmlns:p14="http://schemas.microsoft.com/office/powerpoint/2010/main" xmlns="" val="2052568682"/>
              </p:ext>
            </p:extLst>
          </p:nvPr>
        </p:nvGraphicFramePr>
        <p:xfrm>
          <a:off x="387350" y="965202"/>
          <a:ext cx="9982200" cy="6148871"/>
        </p:xfrm>
        <a:graphic>
          <a:graphicData uri="http://schemas.openxmlformats.org/drawingml/2006/table">
            <a:tbl>
              <a:tblPr/>
              <a:tblGrid>
                <a:gridCol w="3468102"/>
                <a:gridCol w="6514098"/>
              </a:tblGrid>
              <a:tr h="518287">
                <a:tc gridSpan="2">
                  <a:txBody>
                    <a:bodyPr/>
                    <a:lstStyle/>
                    <a:p>
                      <a:pPr algn="ctr" fontAlgn="ctr"/>
                      <a:r>
                        <a:rPr lang="tr-TR" sz="2000" b="1" i="0" u="none" strike="noStrike" dirty="0">
                          <a:solidFill>
                            <a:srgbClr val="FF0000"/>
                          </a:solidFill>
                          <a:latin typeface="Calibri"/>
                        </a:rPr>
                        <a:t>TANIMLAR (6331 SAYILI İŞ SAĞLIĞI VE GÜVENLİĞİ KANUNU)</a:t>
                      </a:r>
                    </a:p>
                  </a:txBody>
                  <a:tcPr marL="7274" marR="7274" marT="7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542511">
                <a:tc>
                  <a:txBody>
                    <a:bodyPr/>
                    <a:lstStyle/>
                    <a:p>
                      <a:pPr algn="l" fontAlgn="ctr"/>
                      <a:r>
                        <a:rPr lang="tr-TR" sz="2000" b="1" i="0" u="none" strike="noStrike" dirty="0">
                          <a:solidFill>
                            <a:schemeClr val="tx1"/>
                          </a:solidFill>
                          <a:latin typeface="Calibri"/>
                        </a:rPr>
                        <a:t>(1)</a:t>
                      </a:r>
                      <a:r>
                        <a:rPr lang="tr-TR" sz="1800" b="1" i="0" u="none" strike="noStrike" dirty="0">
                          <a:solidFill>
                            <a:srgbClr val="00B050"/>
                          </a:solidFill>
                          <a:latin typeface="Calibri"/>
                        </a:rPr>
                        <a:t/>
                      </a:r>
                      <a:br>
                        <a:rPr lang="tr-TR" sz="1800" b="1" i="0" u="none" strike="noStrike" dirty="0">
                          <a:solidFill>
                            <a:srgbClr val="00B050"/>
                          </a:solidFill>
                          <a:latin typeface="Calibri"/>
                        </a:rPr>
                      </a:br>
                      <a:r>
                        <a:rPr lang="tr-TR" sz="1800" b="1" i="0" u="none" strike="noStrike" dirty="0">
                          <a:solidFill>
                            <a:srgbClr val="00B050"/>
                          </a:solidFill>
                          <a:latin typeface="Calibri"/>
                        </a:rPr>
                        <a:t>a)İş Kazası</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a:solidFill>
                            <a:srgbClr val="000000"/>
                          </a:solidFill>
                          <a:latin typeface="Calibri"/>
                        </a:rPr>
                        <a:t>İşyerinde veya işin yürütümü nedeniyle meydana gelen, ölüme sebebiyet veren</a:t>
                      </a:r>
                      <a:br>
                        <a:rPr lang="tr-TR" sz="1400" b="1" i="0" u="none" strike="noStrike" dirty="0">
                          <a:solidFill>
                            <a:srgbClr val="000000"/>
                          </a:solidFill>
                          <a:latin typeface="Calibri"/>
                        </a:rPr>
                      </a:br>
                      <a:r>
                        <a:rPr lang="tr-TR" sz="1400" b="1" i="0" u="none" strike="noStrike" dirty="0">
                          <a:solidFill>
                            <a:srgbClr val="000000"/>
                          </a:solidFill>
                          <a:latin typeface="Calibri"/>
                        </a:rPr>
                        <a:t>veya vücut bütünlüğünü ruhen ya da bedenen engelli hale getiren olayı;</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a:solidFill>
                            <a:srgbClr val="00B050"/>
                          </a:solidFill>
                          <a:latin typeface="Calibri"/>
                        </a:rPr>
                        <a:t>b)İşveren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Çalışan istihdam eden gerçek veya tüzel kişi yahut tüzel kişiliği olmayan</a:t>
                      </a:r>
                      <a:br>
                        <a:rPr lang="tr-TR" sz="1400" b="1" i="0" u="none" strike="noStrike">
                          <a:solidFill>
                            <a:srgbClr val="000000"/>
                          </a:solidFill>
                          <a:latin typeface="Calibri"/>
                        </a:rPr>
                      </a:br>
                      <a:r>
                        <a:rPr lang="tr-TR" sz="1400" b="1" i="0" u="none" strike="noStrike">
                          <a:solidFill>
                            <a:srgbClr val="000000"/>
                          </a:solidFill>
                          <a:latin typeface="Calibri"/>
                        </a:rPr>
                        <a:t>kurum ve kuruluşları;</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dirty="0">
                          <a:solidFill>
                            <a:srgbClr val="00B050"/>
                          </a:solidFill>
                          <a:latin typeface="Calibri"/>
                        </a:rPr>
                        <a:t>c)Kabul edilebilir risk seviyesi</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Yasal yükümlülüklere ve işyerinin önleme politikasına uygun, kayıp veya</a:t>
                      </a:r>
                      <a:br>
                        <a:rPr lang="tr-TR" sz="1400" b="1" i="0" u="none" strike="noStrike">
                          <a:solidFill>
                            <a:srgbClr val="000000"/>
                          </a:solidFill>
                          <a:latin typeface="Calibri"/>
                        </a:rPr>
                      </a:br>
                      <a:r>
                        <a:rPr lang="tr-TR" sz="1400" b="1" i="0" u="none" strike="noStrike">
                          <a:solidFill>
                            <a:srgbClr val="000000"/>
                          </a:solidFill>
                          <a:latin typeface="Calibri"/>
                        </a:rPr>
                        <a:t>yaralanma oluşturmayacak ris seviyesini;</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a:solidFill>
                            <a:srgbClr val="00B050"/>
                          </a:solidFill>
                          <a:latin typeface="Calibri"/>
                        </a:rPr>
                        <a:t>ç)Kurul</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a:solidFill>
                            <a:srgbClr val="000000"/>
                          </a:solidFill>
                          <a:latin typeface="Calibri"/>
                        </a:rPr>
                        <a:t>İş Sağlığı ve Güvenliği Kurulunu;</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a:solidFill>
                            <a:srgbClr val="00B050"/>
                          </a:solidFill>
                          <a:latin typeface="Calibri"/>
                        </a:rPr>
                        <a:t>d)Önleme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İşyerinde yürütülen işlerin bütün safhalarında iş sağlığı ve güvenliği ile ilgili</a:t>
                      </a:r>
                      <a:br>
                        <a:rPr lang="tr-TR" sz="1400" b="1" i="0" u="none" strike="noStrike">
                          <a:solidFill>
                            <a:srgbClr val="000000"/>
                          </a:solidFill>
                          <a:latin typeface="Calibri"/>
                        </a:rPr>
                      </a:br>
                      <a:r>
                        <a:rPr lang="tr-TR" sz="1400" b="1" i="0" u="none" strike="noStrike">
                          <a:solidFill>
                            <a:srgbClr val="000000"/>
                          </a:solidFill>
                          <a:latin typeface="Calibri"/>
                        </a:rPr>
                        <a:t>riskleri ortadan kaldırmak veya azaltmak için planlanan ve alınan tedbirlerin tümünü;</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a:solidFill>
                            <a:srgbClr val="00B050"/>
                          </a:solidFill>
                          <a:latin typeface="Calibri"/>
                        </a:rPr>
                        <a:t>e)Ramak kala olay</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İşyerinde meydana gelen; çalışan, işyeri ya da iş ekşpmanını zarar uğratma</a:t>
                      </a:r>
                      <a:br>
                        <a:rPr lang="tr-TR" sz="1400" b="1" i="0" u="none" strike="noStrike">
                          <a:solidFill>
                            <a:srgbClr val="000000"/>
                          </a:solidFill>
                          <a:latin typeface="Calibri"/>
                        </a:rPr>
                      </a:br>
                      <a:r>
                        <a:rPr lang="tr-TR" sz="1400" b="1" i="0" u="none" strike="noStrike">
                          <a:solidFill>
                            <a:srgbClr val="000000"/>
                          </a:solidFill>
                          <a:latin typeface="Calibri"/>
                        </a:rPr>
                        <a:t> potansiyeli olduğu halde zarara uğratmayan olayı;</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a:solidFill>
                            <a:srgbClr val="00B050"/>
                          </a:solidFill>
                          <a:latin typeface="Calibri"/>
                        </a:rPr>
                        <a:t>f)Risk</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Tehlikeden kaynaklanacak kayıp, yaralanma ya da başka zararlı sonuç meydana</a:t>
                      </a:r>
                      <a:br>
                        <a:rPr lang="tr-TR" sz="1400" b="1" i="0" u="none" strike="noStrike">
                          <a:solidFill>
                            <a:srgbClr val="000000"/>
                          </a:solidFill>
                          <a:latin typeface="Calibri"/>
                        </a:rPr>
                      </a:br>
                      <a:r>
                        <a:rPr lang="tr-TR" sz="1400" b="1" i="0" u="none" strike="noStrike">
                          <a:solidFill>
                            <a:srgbClr val="000000"/>
                          </a:solidFill>
                          <a:latin typeface="Calibri"/>
                        </a:rPr>
                        <a:t>gelme ihtimalini;</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253">
                <a:tc>
                  <a:txBody>
                    <a:bodyPr/>
                    <a:lstStyle/>
                    <a:p>
                      <a:pPr algn="l" fontAlgn="ctr"/>
                      <a:r>
                        <a:rPr lang="tr-TR" sz="1800" b="1" i="0" u="none" strike="noStrike">
                          <a:solidFill>
                            <a:srgbClr val="00B050"/>
                          </a:solidFill>
                          <a:latin typeface="Calibri"/>
                        </a:rPr>
                        <a:t>g)Risk değerlendirmesi</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Calibri"/>
                        </a:rPr>
                        <a:t>İşyerinde var olan ya da dışarıdan gelebilecek tehlikelerin belirlenmesi, bu tehlikelerin</a:t>
                      </a:r>
                      <a:br>
                        <a:rPr lang="tr-TR" sz="1400" b="1" i="0" u="none" strike="noStrike">
                          <a:solidFill>
                            <a:srgbClr val="000000"/>
                          </a:solidFill>
                          <a:latin typeface="Calibri"/>
                        </a:rPr>
                      </a:br>
                      <a:r>
                        <a:rPr lang="tr-TR" sz="1400" b="1" i="0" u="none" strike="noStrike">
                          <a:solidFill>
                            <a:srgbClr val="000000"/>
                          </a:solidFill>
                          <a:latin typeface="Calibri"/>
                        </a:rPr>
                        <a:t>riske dünüşmesine yol açan faktörler ile tehlikelerden kaynaklanan risklerin analiz</a:t>
                      </a:r>
                      <a:br>
                        <a:rPr lang="tr-TR" sz="1400" b="1" i="0" u="none" strike="noStrike">
                          <a:solidFill>
                            <a:srgbClr val="000000"/>
                          </a:solidFill>
                          <a:latin typeface="Calibri"/>
                        </a:rPr>
                      </a:br>
                      <a:r>
                        <a:rPr lang="tr-TR" sz="1400" b="1" i="0" u="none" strike="noStrike">
                          <a:solidFill>
                            <a:srgbClr val="000000"/>
                          </a:solidFill>
                          <a:latin typeface="Calibri"/>
                        </a:rPr>
                        <a:t>edilerek derecelendirilmesi ve kontrol tedbirlerinin kararlaştırılması amacıyla yapılması gerekli çalışmaları;</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a:txBody>
                    <a:bodyPr/>
                    <a:lstStyle/>
                    <a:p>
                      <a:pPr algn="l" fontAlgn="ctr"/>
                      <a:r>
                        <a:rPr lang="tr-TR" sz="1800" b="1" i="0" u="none" strike="noStrike" dirty="0">
                          <a:solidFill>
                            <a:srgbClr val="00B050"/>
                          </a:solidFill>
                          <a:latin typeface="Calibri"/>
                        </a:rPr>
                        <a:t>ğ)Tehlike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a:solidFill>
                            <a:srgbClr val="000000"/>
                          </a:solidFill>
                          <a:latin typeface="Calibri"/>
                        </a:rPr>
                        <a:t>İşyerinde var olan ya da dışarıdan gelebilecek, çalışanı veya işyerini etkileyebilecek</a:t>
                      </a:r>
                      <a:br>
                        <a:rPr lang="tr-TR" sz="1400" b="1" i="0" u="none" strike="noStrike" dirty="0">
                          <a:solidFill>
                            <a:srgbClr val="000000"/>
                          </a:solidFill>
                          <a:latin typeface="Calibri"/>
                        </a:rPr>
                      </a:br>
                      <a:r>
                        <a:rPr lang="tr-TR" sz="1400" b="1" i="0" u="none" strike="noStrike" dirty="0">
                          <a:solidFill>
                            <a:srgbClr val="000000"/>
                          </a:solidFill>
                          <a:latin typeface="Calibri"/>
                        </a:rPr>
                        <a:t>zarar veya hasar verme potansiyelini İFADE EDER.</a:t>
                      </a:r>
                    </a:p>
                  </a:txBody>
                  <a:tcPr marL="65466" marR="7274" marT="7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93">
                <a:tc gridSpan="2">
                  <a:txBody>
                    <a:bodyPr/>
                    <a:lstStyle/>
                    <a:p>
                      <a:pPr algn="l" fontAlgn="ctr"/>
                      <a:r>
                        <a:rPr lang="tr-TR" sz="2000" b="1" i="0" u="none" strike="noStrike" dirty="0">
                          <a:solidFill>
                            <a:srgbClr val="000000"/>
                          </a:solidFill>
                          <a:latin typeface="Calibri"/>
                        </a:rPr>
                        <a:t>(2) İşveren adına hareket eden, işin ve işyerinin yönetiminde görev alan işveren vekilleri</a:t>
                      </a:r>
                      <a:br>
                        <a:rPr lang="tr-TR" sz="2000" b="1" i="0" u="none" strike="noStrike" dirty="0">
                          <a:solidFill>
                            <a:srgbClr val="000000"/>
                          </a:solidFill>
                          <a:latin typeface="Calibri"/>
                        </a:rPr>
                      </a:br>
                      <a:r>
                        <a:rPr lang="tr-TR" sz="2000" b="1" i="0" u="none" strike="noStrike" dirty="0">
                          <a:solidFill>
                            <a:srgbClr val="000000"/>
                          </a:solidFill>
                          <a:latin typeface="Calibri"/>
                        </a:rPr>
                        <a:t>      bu Kanunun uygulanması bakımından işveren sayılır.</a:t>
                      </a:r>
                    </a:p>
                  </a:txBody>
                  <a:tcPr marL="65466" marR="7274" marT="7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6745 SAYILI KANUN (07/09/2016 tarih ve 29824 sayılı Resmi Gazete)</a:t>
            </a:r>
            <a:endParaRPr lang="tr-TR" dirty="0"/>
          </a:p>
        </p:txBody>
      </p:sp>
      <p:sp>
        <p:nvSpPr>
          <p:cNvPr id="3" name="2 Metin Yer Tutucusu"/>
          <p:cNvSpPr>
            <a:spLocks noGrp="1"/>
          </p:cNvSpPr>
          <p:nvPr>
            <p:ph type="body" idx="1"/>
          </p:nvPr>
        </p:nvSpPr>
        <p:spPr/>
        <p:txBody>
          <a:bodyPr/>
          <a:lstStyle/>
          <a:p>
            <a:endParaRPr lang="tr-TR"/>
          </a:p>
        </p:txBody>
      </p:sp>
      <p:graphicFrame>
        <p:nvGraphicFramePr>
          <p:cNvPr id="4" name="3 Tablo"/>
          <p:cNvGraphicFramePr>
            <a:graphicFrameLocks noGrp="1"/>
          </p:cNvGraphicFramePr>
          <p:nvPr/>
        </p:nvGraphicFramePr>
        <p:xfrm>
          <a:off x="463551" y="1803400"/>
          <a:ext cx="9677400" cy="4904244"/>
        </p:xfrm>
        <a:graphic>
          <a:graphicData uri="http://schemas.openxmlformats.org/drawingml/2006/table">
            <a:tbl>
              <a:tblPr/>
              <a:tblGrid>
                <a:gridCol w="1341463"/>
                <a:gridCol w="8335937"/>
              </a:tblGrid>
              <a:tr h="837245">
                <a:tc>
                  <a:txBody>
                    <a:bodyPr/>
                    <a:lstStyle/>
                    <a:p>
                      <a:pPr algn="l" fontAlgn="ctr"/>
                      <a:r>
                        <a:rPr lang="tr-TR" sz="1600" b="1" i="0" u="none" strike="noStrike" dirty="0">
                          <a:solidFill>
                            <a:srgbClr val="000000"/>
                          </a:solidFill>
                          <a:latin typeface="Calibri"/>
                        </a:rPr>
                        <a:t>MADDE  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latin typeface="Calibri"/>
                        </a:rPr>
                        <a:t>20/06/2012 tarih ve 6331 Sayılı İş Sağlığı ve Güvenliği Kanununun 38 inci </a:t>
                      </a:r>
                      <a:r>
                        <a:rPr lang="tr-TR" sz="1600" b="1" i="0" u="none" strike="noStrike" dirty="0" smtClean="0">
                          <a:solidFill>
                            <a:srgbClr val="000000"/>
                          </a:solidFill>
                          <a:latin typeface="Calibri"/>
                        </a:rPr>
                        <a:t>maddesinin </a:t>
                      </a:r>
                      <a:r>
                        <a:rPr lang="tr-TR" sz="1600" b="1" i="0" u="none" strike="noStrike" dirty="0">
                          <a:solidFill>
                            <a:srgbClr val="000000"/>
                          </a:solidFill>
                          <a:latin typeface="Calibri"/>
                        </a:rPr>
                        <a:t/>
                      </a:r>
                      <a:br>
                        <a:rPr lang="tr-TR" sz="1600" b="1" i="0" u="none" strike="noStrike" dirty="0">
                          <a:solidFill>
                            <a:srgbClr val="000000"/>
                          </a:solidFill>
                          <a:latin typeface="Calibri"/>
                        </a:rPr>
                      </a:br>
                      <a:r>
                        <a:rPr lang="tr-TR" sz="1600" b="1" i="0" u="none" strike="noStrike" dirty="0">
                          <a:solidFill>
                            <a:srgbClr val="000000"/>
                          </a:solidFill>
                          <a:latin typeface="Calibri"/>
                        </a:rPr>
                        <a:t>birinci fıkrasının (a) bendinin (1) numaralı alt bendinde yer alan "17/07/2016" ibaresi </a:t>
                      </a:r>
                      <a:br>
                        <a:rPr lang="tr-TR" sz="1600" b="1" i="0" u="none" strike="noStrike" dirty="0">
                          <a:solidFill>
                            <a:srgbClr val="000000"/>
                          </a:solidFill>
                          <a:latin typeface="Calibri"/>
                        </a:rPr>
                      </a:br>
                      <a:r>
                        <a:rPr lang="tr-TR" sz="1600" b="1" i="0" u="none" strike="noStrike" dirty="0">
                          <a:solidFill>
                            <a:srgbClr val="000000"/>
                          </a:solidFill>
                          <a:latin typeface="Calibri"/>
                        </a:rPr>
                        <a:t>"01/07/2017" şeklinde değiştirilmiştir.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836">
                <a:tc>
                  <a:txBody>
                    <a:bodyPr/>
                    <a:lstStyle/>
                    <a:p>
                      <a:pPr algn="l" fontAlgn="b"/>
                      <a:endParaRPr lang="tr-TR" sz="600" b="0" i="0" u="none" strike="noStrike">
                        <a:solidFill>
                          <a:srgbClr val="000000"/>
                        </a:solidFill>
                        <a:latin typeface="Calibri"/>
                      </a:endParaRPr>
                    </a:p>
                  </a:txBody>
                  <a:tcPr marL="5120" marR="5120" marT="51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solidFill>
                          <a:srgbClr val="000000"/>
                        </a:solidFill>
                        <a:latin typeface="Calibri"/>
                      </a:endParaRPr>
                    </a:p>
                  </a:txBody>
                  <a:tcPr marL="5120" marR="5120" marT="51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9693">
                <a:tc gridSpan="2">
                  <a:txBody>
                    <a:bodyPr/>
                    <a:lstStyle/>
                    <a:p>
                      <a:pPr algn="ctr" fontAlgn="ctr"/>
                      <a:r>
                        <a:rPr lang="es-ES" sz="2000" b="1" i="0" u="none" strike="noStrike" dirty="0">
                          <a:solidFill>
                            <a:srgbClr val="000000"/>
                          </a:solidFill>
                          <a:latin typeface="Calibri"/>
                        </a:rPr>
                        <a:t>6331 SAYILI KANUNDA YAPILAN ERTELEME SADECE 6. VE 7. MADDELERDİR.</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tr-TR"/>
                    </a:p>
                  </a:txBody>
                  <a:tcP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065">
                <a:tc>
                  <a:txBody>
                    <a:bodyPr/>
                    <a:lstStyle/>
                    <a:p>
                      <a:pPr algn="l" fontAlgn="b"/>
                      <a:endParaRPr lang="tr-TR" sz="600" b="0" i="0" u="none" strike="noStrike">
                        <a:solidFill>
                          <a:srgbClr val="000000"/>
                        </a:solidFill>
                        <a:latin typeface="Calibri"/>
                      </a:endParaRPr>
                    </a:p>
                  </a:txBody>
                  <a:tcPr marL="5120" marR="5120" marT="51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600" b="0" i="0" u="none" strike="noStrike">
                        <a:solidFill>
                          <a:srgbClr val="000000"/>
                        </a:solidFill>
                        <a:latin typeface="Calibri"/>
                      </a:endParaRPr>
                    </a:p>
                  </a:txBody>
                  <a:tcPr marL="5120" marR="5120" marT="51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1232">
                <a:tc>
                  <a:txBody>
                    <a:bodyPr/>
                    <a:lstStyle/>
                    <a:p>
                      <a:pPr algn="ctr" fontAlgn="ctr"/>
                      <a:r>
                        <a:rPr lang="tr-TR" sz="1600" b="1" i="0" u="none" strike="noStrike" dirty="0">
                          <a:solidFill>
                            <a:srgbClr val="000000"/>
                          </a:solidFill>
                          <a:latin typeface="Calibri"/>
                        </a:rPr>
                        <a:t>Yürürlük</a:t>
                      </a:r>
                      <a:br>
                        <a:rPr lang="tr-TR" sz="1600" b="1" i="0" u="none" strike="noStrike" dirty="0">
                          <a:solidFill>
                            <a:srgbClr val="000000"/>
                          </a:solidFill>
                          <a:latin typeface="Calibri"/>
                        </a:rPr>
                      </a:br>
                      <a:r>
                        <a:rPr lang="tr-TR" sz="1600" b="1" i="0" u="none" strike="noStrike" dirty="0">
                          <a:solidFill>
                            <a:srgbClr val="000000"/>
                          </a:solidFill>
                          <a:latin typeface="Calibri"/>
                        </a:rPr>
                        <a:t>MADDE 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latin typeface="Calibri"/>
                        </a:rPr>
                        <a:t>(1) Bu Kanunun;</a:t>
                      </a:r>
                      <a:br>
                        <a:rPr lang="tr-TR" sz="1600" b="1" i="0" u="none" strike="noStrike" dirty="0">
                          <a:solidFill>
                            <a:srgbClr val="000000"/>
                          </a:solidFill>
                          <a:latin typeface="Calibri"/>
                        </a:rPr>
                      </a:br>
                      <a:r>
                        <a:rPr lang="tr-TR" sz="1600" b="1" i="0" u="none" strike="noStrike" dirty="0">
                          <a:solidFill>
                            <a:srgbClr val="000000"/>
                          </a:solidFill>
                          <a:latin typeface="Calibri"/>
                        </a:rPr>
                        <a:t>a)  (Değişik:12/017/2013-6495/56 md.) 6. ve 7 </a:t>
                      </a:r>
                      <a:r>
                        <a:rPr lang="tr-TR" sz="1600" b="1" i="0" u="none" strike="noStrike" dirty="0" err="1">
                          <a:solidFill>
                            <a:srgbClr val="000000"/>
                          </a:solidFill>
                          <a:latin typeface="Calibri"/>
                        </a:rPr>
                        <a:t>nci</a:t>
                      </a:r>
                      <a:r>
                        <a:rPr lang="tr-TR" sz="1600" b="1" i="0" u="none" strike="noStrike" dirty="0">
                          <a:solidFill>
                            <a:srgbClr val="000000"/>
                          </a:solidFill>
                          <a:latin typeface="Calibri"/>
                        </a:rPr>
                        <a:t> </a:t>
                      </a:r>
                      <a:r>
                        <a:rPr lang="tr-TR" sz="1600" b="1" i="0" u="none" strike="noStrike" dirty="0" err="1">
                          <a:solidFill>
                            <a:srgbClr val="000000"/>
                          </a:solidFill>
                          <a:latin typeface="Calibri"/>
                        </a:rPr>
                        <a:t>meddeleri</a:t>
                      </a:r>
                      <a:r>
                        <a:rPr lang="tr-TR" sz="1600" b="1" i="0" u="none" strike="noStrike" dirty="0">
                          <a:solidFill>
                            <a:srgbClr val="000000"/>
                          </a:solidFill>
                          <a:latin typeface="Calibri"/>
                        </a:rPr>
                        <a:t>;</a:t>
                      </a:r>
                      <a:br>
                        <a:rPr lang="tr-TR" sz="1600" b="1" i="0" u="none" strike="noStrike" dirty="0">
                          <a:solidFill>
                            <a:srgbClr val="000000"/>
                          </a:solidFill>
                          <a:latin typeface="Calibri"/>
                        </a:rPr>
                      </a:br>
                      <a:r>
                        <a:rPr lang="tr-TR" sz="1600" b="1" i="0" u="none" strike="noStrike" dirty="0">
                          <a:solidFill>
                            <a:srgbClr val="000000"/>
                          </a:solidFill>
                          <a:latin typeface="Calibri"/>
                        </a:rPr>
                        <a:t>1)4857 Sayılı İş Kanununun mülga 81 inci maddesi kapsamında çalışanlar hariç kamu</a:t>
                      </a:r>
                      <a:br>
                        <a:rPr lang="tr-TR" sz="1600" b="1" i="0" u="none" strike="noStrike" dirty="0">
                          <a:solidFill>
                            <a:srgbClr val="000000"/>
                          </a:solidFill>
                          <a:latin typeface="Calibri"/>
                        </a:rPr>
                      </a:br>
                      <a:r>
                        <a:rPr lang="tr-TR" sz="1600" b="1" i="0" u="none" strike="noStrike" dirty="0">
                          <a:solidFill>
                            <a:srgbClr val="000000"/>
                          </a:solidFill>
                          <a:latin typeface="Calibri"/>
                        </a:rPr>
                        <a:t>kurumları ile 50 ' den az çalışanı olan ve az tehlikeli sınıfta yer alan işyerleri için</a:t>
                      </a:r>
                      <a:br>
                        <a:rPr lang="tr-TR" sz="1600" b="1" i="0" u="none" strike="noStrike" dirty="0">
                          <a:solidFill>
                            <a:srgbClr val="000000"/>
                          </a:solidFill>
                          <a:latin typeface="Calibri"/>
                        </a:rPr>
                      </a:br>
                      <a:r>
                        <a:rPr lang="tr-TR" sz="1600" b="1" i="0" u="none" strike="noStrike" dirty="0">
                          <a:solidFill>
                            <a:srgbClr val="000000"/>
                          </a:solidFill>
                          <a:latin typeface="Calibri"/>
                        </a:rPr>
                        <a:t>01/07/2017 tarihinde,</a:t>
                      </a:r>
                      <a:br>
                        <a:rPr lang="tr-TR" sz="1600" b="1" i="0" u="none" strike="noStrike" dirty="0">
                          <a:solidFill>
                            <a:srgbClr val="000000"/>
                          </a:solidFill>
                          <a:latin typeface="Calibri"/>
                        </a:rPr>
                      </a:br>
                      <a:r>
                        <a:rPr lang="tr-TR" sz="1600" b="1" i="0" u="none" strike="noStrike" dirty="0">
                          <a:solidFill>
                            <a:srgbClr val="000000"/>
                          </a:solidFill>
                          <a:latin typeface="Calibri"/>
                        </a:rPr>
                        <a:t>c) Diğer maddeleri yayımı tarihinden itibaren altı ay sonra;</a:t>
                      </a:r>
                      <a:br>
                        <a:rPr lang="tr-TR" sz="1600" b="1" i="0" u="none" strike="noStrike" dirty="0">
                          <a:solidFill>
                            <a:srgbClr val="000000"/>
                          </a:solidFill>
                          <a:latin typeface="Calibri"/>
                        </a:rPr>
                      </a:br>
                      <a:r>
                        <a:rPr lang="tr-TR" sz="1600" b="1" i="0" u="none" strike="noStrike" dirty="0">
                          <a:solidFill>
                            <a:srgbClr val="000000"/>
                          </a:solidFill>
                          <a:latin typeface="Calibri"/>
                        </a:rPr>
                        <a:t>yürürlüğe girer.</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MEBBİS İŞYERİ SAĞLIK VE GÜVENLİK MODÜLÜ</a:t>
            </a:r>
            <a:endParaRPr lang="tr-TR" b="1" dirty="0"/>
          </a:p>
        </p:txBody>
      </p:sp>
      <p:sp>
        <p:nvSpPr>
          <p:cNvPr id="3" name="2 Metin Yer Tutucusu"/>
          <p:cNvSpPr>
            <a:spLocks noGrp="1"/>
          </p:cNvSpPr>
          <p:nvPr>
            <p:ph type="body" idx="1"/>
          </p:nvPr>
        </p:nvSpPr>
        <p:spPr/>
        <p:txBody>
          <a:bodyPr/>
          <a:lstStyle/>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1" y="1727200"/>
            <a:ext cx="10293350" cy="5524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7379" y="1193800"/>
            <a:ext cx="10093321" cy="301898"/>
          </a:xfrm>
        </p:spPr>
        <p:txBody>
          <a:bodyPr/>
          <a:lstStyle/>
          <a:p>
            <a:pPr algn="ctr"/>
            <a:r>
              <a:rPr lang="tr-TR" b="1" dirty="0" smtClean="0"/>
              <a:t>KURUM RİSK DEĞERLENDİRME EKİBİ BİLGİ GİRİŞİ</a:t>
            </a:r>
            <a:endParaRPr lang="tr-TR" b="1" dirty="0"/>
          </a:p>
        </p:txBody>
      </p:sp>
      <p:sp>
        <p:nvSpPr>
          <p:cNvPr id="3" name="2 Metin Yer Tutucusu"/>
          <p:cNvSpPr>
            <a:spLocks noGrp="1"/>
          </p:cNvSpPr>
          <p:nvPr>
            <p:ph type="body" idx="1"/>
          </p:nvPr>
        </p:nvSpPr>
        <p:spPr/>
        <p:txBody>
          <a:bodyPr/>
          <a:lstStyle/>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0" y="1574800"/>
            <a:ext cx="10680700" cy="599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7350" y="508000"/>
            <a:ext cx="10005692" cy="609600"/>
          </a:xfrm>
        </p:spPr>
        <p:txBody>
          <a:bodyPr/>
          <a:lstStyle/>
          <a:p>
            <a:pPr algn="ctr"/>
            <a:r>
              <a:rPr lang="tr-TR" sz="4000" b="1" dirty="0" smtClean="0">
                <a:solidFill>
                  <a:srgbClr val="002060"/>
                </a:solidFill>
              </a:rPr>
              <a:t>KURUM RİSK DEĞERLENDİRME EKİBİ</a:t>
            </a:r>
            <a:endParaRPr lang="tr-TR" sz="4000" b="1" dirty="0">
              <a:solidFill>
                <a:srgbClr val="002060"/>
              </a:solidFill>
            </a:endParaRPr>
          </a:p>
        </p:txBody>
      </p:sp>
      <p:sp>
        <p:nvSpPr>
          <p:cNvPr id="3" name="2 Metin Yer Tutucusu"/>
          <p:cNvSpPr>
            <a:spLocks noGrp="1"/>
          </p:cNvSpPr>
          <p:nvPr>
            <p:ph type="body" idx="1"/>
          </p:nvPr>
        </p:nvSpPr>
        <p:spPr>
          <a:xfrm>
            <a:off x="534638" y="1740916"/>
            <a:ext cx="9623488" cy="443484"/>
          </a:xfrm>
        </p:spPr>
        <p:txBody>
          <a:bodyPr/>
          <a:lstStyle/>
          <a:p>
            <a:endParaRPr lang="tr-TR" dirty="0"/>
          </a:p>
        </p:txBody>
      </p:sp>
      <p:graphicFrame>
        <p:nvGraphicFramePr>
          <p:cNvPr id="4" name="3 Tablo"/>
          <p:cNvGraphicFramePr>
            <a:graphicFrameLocks noGrp="1"/>
          </p:cNvGraphicFramePr>
          <p:nvPr/>
        </p:nvGraphicFramePr>
        <p:xfrm>
          <a:off x="234950" y="1193801"/>
          <a:ext cx="9906000" cy="6193903"/>
        </p:xfrm>
        <a:graphic>
          <a:graphicData uri="http://schemas.openxmlformats.org/drawingml/2006/table">
            <a:tbl>
              <a:tblPr/>
              <a:tblGrid>
                <a:gridCol w="2672112"/>
                <a:gridCol w="7233888"/>
              </a:tblGrid>
              <a:tr h="268561">
                <a:tc>
                  <a:txBody>
                    <a:bodyPr/>
                    <a:lstStyle/>
                    <a:p>
                      <a:pPr algn="l" fontAlgn="ctr"/>
                      <a:r>
                        <a:rPr lang="tr-TR" sz="1800" b="0" i="0" u="none" strike="noStrike" dirty="0">
                          <a:solidFill>
                            <a:srgbClr val="000000"/>
                          </a:solidFill>
                          <a:latin typeface="Calibri"/>
                        </a:rPr>
                        <a:t>Kurum Kodu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Calibri"/>
                        </a:rPr>
                        <a:t>Okul/Kurum Kodu (Sistem tarafından otomatik doldurulur.)</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61">
                <a:tc>
                  <a:txBody>
                    <a:bodyPr/>
                    <a:lstStyle/>
                    <a:p>
                      <a:pPr algn="l" fontAlgn="ctr"/>
                      <a:r>
                        <a:rPr lang="tr-TR" sz="1800" b="0" i="0" u="none" strike="noStrike">
                          <a:solidFill>
                            <a:srgbClr val="000000"/>
                          </a:solidFill>
                          <a:latin typeface="Calibri"/>
                        </a:rPr>
                        <a:t>Okul/Kurum Adı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Calibri"/>
                        </a:rPr>
                        <a:t>Okul/Kurum Adı (Sistem tarafından otomatik doldurulur.)</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61">
                <a:tc>
                  <a:txBody>
                    <a:bodyPr/>
                    <a:lstStyle/>
                    <a:p>
                      <a:pPr algn="l" fontAlgn="ctr"/>
                      <a:r>
                        <a:rPr lang="tr-TR" sz="1800" b="0" i="0" u="none" strike="noStrike">
                          <a:solidFill>
                            <a:srgbClr val="000000"/>
                          </a:solidFill>
                          <a:latin typeface="Calibri"/>
                        </a:rPr>
                        <a:t>Kurum İşveren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Okul/Kurum Müdürü</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61">
                <a:tc>
                  <a:txBody>
                    <a:bodyPr/>
                    <a:lstStyle/>
                    <a:p>
                      <a:pPr algn="l" fontAlgn="ctr"/>
                      <a:r>
                        <a:rPr lang="tr-TR" sz="1800" b="0" i="0" u="none" strike="noStrike">
                          <a:solidFill>
                            <a:srgbClr val="000000"/>
                          </a:solidFill>
                          <a:latin typeface="Calibri"/>
                        </a:rPr>
                        <a:t>Kurum İşveren Vekili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Okul/Kurum Müdür Yardımcısı (İş Güvenliğinden sorumlu)</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61">
                <a:tc>
                  <a:txBody>
                    <a:bodyPr/>
                    <a:lstStyle/>
                    <a:p>
                      <a:pPr algn="l" fontAlgn="ctr"/>
                      <a:r>
                        <a:rPr lang="tr-TR" sz="1800" b="0" i="0" u="none" strike="noStrike">
                          <a:solidFill>
                            <a:srgbClr val="000000"/>
                          </a:solidFill>
                          <a:latin typeface="Calibri"/>
                        </a:rPr>
                        <a:t>Kurum İş Güvenliği Uzmanı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Calibri"/>
                        </a:rPr>
                        <a:t>Okul/Kurum varsa sözleşmeli İş Güvenliği Uzmanı</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61">
                <a:tc>
                  <a:txBody>
                    <a:bodyPr/>
                    <a:lstStyle/>
                    <a:p>
                      <a:pPr algn="l" fontAlgn="ctr"/>
                      <a:r>
                        <a:rPr lang="tr-TR" sz="1800" b="0" i="0" u="none" strike="noStrike">
                          <a:solidFill>
                            <a:srgbClr val="000000"/>
                          </a:solidFill>
                          <a:latin typeface="Calibri"/>
                        </a:rPr>
                        <a:t>Kurum İşyeri Hekimi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Okul/Kurum varsa sözleşmeli İşyeri Hekimi</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5683">
                <a:tc>
                  <a:txBody>
                    <a:bodyPr/>
                    <a:lstStyle/>
                    <a:p>
                      <a:pPr algn="l" fontAlgn="ctr"/>
                      <a:r>
                        <a:rPr lang="tr-TR" sz="1800" b="0" i="0" u="none" strike="noStrike">
                          <a:solidFill>
                            <a:srgbClr val="000000"/>
                          </a:solidFill>
                          <a:latin typeface="Calibri"/>
                        </a:rPr>
                        <a:t>Kurum Sivil Savunma Uzmanı</a:t>
                      </a:r>
                      <a:br>
                        <a:rPr lang="tr-TR" sz="1800" b="0" i="0" u="none" strike="noStrike">
                          <a:solidFill>
                            <a:srgbClr val="000000"/>
                          </a:solidFill>
                          <a:latin typeface="Calibri"/>
                        </a:rPr>
                      </a:br>
                      <a:r>
                        <a:rPr lang="tr-TR" sz="1800" b="0" i="0" u="none" strike="noStrike">
                          <a:solidFill>
                            <a:srgbClr val="000000"/>
                          </a:solidFill>
                          <a:latin typeface="Calibri"/>
                        </a:rPr>
                        <a:t>Kulüp Öğretmeni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Varsa Sivil Savunma Uzmanı veya Kulüp Öğretmeni</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0967">
                <a:tc>
                  <a:txBody>
                    <a:bodyPr/>
                    <a:lstStyle/>
                    <a:p>
                      <a:pPr algn="l" fontAlgn="ctr"/>
                      <a:r>
                        <a:rPr lang="tr-TR" sz="1800" b="0" i="0" u="none" strike="noStrike">
                          <a:solidFill>
                            <a:srgbClr val="000000"/>
                          </a:solidFill>
                          <a:latin typeface="Calibri"/>
                        </a:rPr>
                        <a:t>Kurum Çalışan Temsilcisi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Calibri"/>
                        </a:rPr>
                        <a:t>İşyerinde çalışanları temsil eden çalışan temsilcisi.(Birden fazla </a:t>
                      </a:r>
                      <a:br>
                        <a:rPr lang="tr-TR" sz="1800" b="0" i="0" u="none" strike="noStrike">
                          <a:solidFill>
                            <a:srgbClr val="000000"/>
                          </a:solidFill>
                          <a:latin typeface="Calibri"/>
                        </a:rPr>
                      </a:br>
                      <a:r>
                        <a:rPr lang="tr-TR" sz="1800" b="0" i="0" u="none" strike="noStrike">
                          <a:solidFill>
                            <a:srgbClr val="000000"/>
                          </a:solidFill>
                          <a:latin typeface="Calibri"/>
                        </a:rPr>
                        <a:t>temsilci olması durumunda baş temsilci)</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244">
                <a:tc>
                  <a:txBody>
                    <a:bodyPr/>
                    <a:lstStyle/>
                    <a:p>
                      <a:pPr algn="l" fontAlgn="ctr"/>
                      <a:r>
                        <a:rPr lang="tr-TR" sz="1800" b="0" i="0" u="none" strike="noStrike" dirty="0">
                          <a:solidFill>
                            <a:srgbClr val="000000"/>
                          </a:solidFill>
                          <a:latin typeface="Calibri"/>
                        </a:rPr>
                        <a:t>Kurum Destek</a:t>
                      </a:r>
                      <a:br>
                        <a:rPr lang="tr-TR" sz="1800" b="0" i="0" u="none" strike="noStrike" dirty="0">
                          <a:solidFill>
                            <a:srgbClr val="000000"/>
                          </a:solidFill>
                          <a:latin typeface="Calibri"/>
                        </a:rPr>
                      </a:br>
                      <a:r>
                        <a:rPr lang="tr-TR" sz="1800" b="0" i="0" u="none" strike="noStrike" dirty="0">
                          <a:solidFill>
                            <a:srgbClr val="000000"/>
                          </a:solidFill>
                          <a:latin typeface="Calibri"/>
                        </a:rPr>
                        <a:t> Elemanı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İşyerlerinde Acil Durumlar Hakkında Yönetmeliğin </a:t>
                      </a:r>
                      <a:br>
                        <a:rPr lang="tr-TR" sz="1800" b="0" i="0" u="none" strike="noStrike" dirty="0">
                          <a:solidFill>
                            <a:srgbClr val="000000"/>
                          </a:solidFill>
                          <a:latin typeface="Calibri"/>
                        </a:rPr>
                      </a:br>
                      <a:r>
                        <a:rPr lang="tr-TR" sz="1800" b="0" i="0" u="none" strike="noStrike" dirty="0">
                          <a:solidFill>
                            <a:srgbClr val="000000"/>
                          </a:solidFill>
                          <a:latin typeface="Calibri"/>
                        </a:rPr>
                        <a:t>11. maddesinde yer alan (a) Arama, Kurtarma ve Tahliye Eğitimi</a:t>
                      </a:r>
                      <a:br>
                        <a:rPr lang="tr-TR" sz="1800" b="0" i="0" u="none" strike="noStrike" dirty="0">
                          <a:solidFill>
                            <a:srgbClr val="000000"/>
                          </a:solidFill>
                          <a:latin typeface="Calibri"/>
                        </a:rPr>
                      </a:br>
                      <a:r>
                        <a:rPr lang="tr-TR" sz="1800" b="0" i="0" u="none" strike="noStrike" dirty="0">
                          <a:solidFill>
                            <a:srgbClr val="000000"/>
                          </a:solidFill>
                          <a:latin typeface="Calibri"/>
                        </a:rPr>
                        <a:t>almış personel (b) Yangın Eğitimi almış personel © İlkyardımcı </a:t>
                      </a:r>
                      <a:br>
                        <a:rPr lang="tr-TR" sz="1800" b="0" i="0" u="none" strike="noStrike" dirty="0">
                          <a:solidFill>
                            <a:srgbClr val="000000"/>
                          </a:solidFill>
                          <a:latin typeface="Calibri"/>
                        </a:rPr>
                      </a:br>
                      <a:r>
                        <a:rPr lang="tr-TR" sz="1800" b="0" i="0" u="none" strike="noStrike" dirty="0">
                          <a:solidFill>
                            <a:srgbClr val="000000"/>
                          </a:solidFill>
                          <a:latin typeface="Calibri"/>
                        </a:rPr>
                        <a:t>Eğitimi almış personeli ifade eder. </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244">
                <a:tc>
                  <a:txBody>
                    <a:bodyPr/>
                    <a:lstStyle/>
                    <a:p>
                      <a:pPr algn="l" fontAlgn="ctr"/>
                      <a:r>
                        <a:rPr lang="tr-TR" sz="1800" b="0" i="0" u="none" strike="noStrike">
                          <a:solidFill>
                            <a:srgbClr val="000000"/>
                          </a:solidFill>
                          <a:latin typeface="Calibri"/>
                        </a:rPr>
                        <a:t>Bilgi Sahibi Çalışan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latin typeface="Calibri"/>
                        </a:rPr>
                        <a:t>Atölye ve Laboratuar bulunan okullarda Alan/Dal şeflerini veya</a:t>
                      </a:r>
                      <a:br>
                        <a:rPr lang="tr-TR" sz="1800" b="0" i="0" u="none" strike="noStrike">
                          <a:solidFill>
                            <a:srgbClr val="000000"/>
                          </a:solidFill>
                          <a:latin typeface="Calibri"/>
                        </a:rPr>
                      </a:br>
                      <a:r>
                        <a:rPr lang="tr-TR" sz="1800" b="0" i="0" u="none" strike="noStrike">
                          <a:solidFill>
                            <a:srgbClr val="000000"/>
                          </a:solidFill>
                          <a:latin typeface="Calibri"/>
                        </a:rPr>
                        <a:t>meslek dersi öğretmenini (Her Alan/Dal için en az bir öğretmen)</a:t>
                      </a:r>
                      <a:br>
                        <a:rPr lang="tr-TR" sz="1800" b="0" i="0" u="none" strike="noStrike">
                          <a:solidFill>
                            <a:srgbClr val="000000"/>
                          </a:solidFill>
                          <a:latin typeface="Calibri"/>
                        </a:rPr>
                      </a:br>
                      <a:r>
                        <a:rPr lang="tr-TR" sz="1800" b="0" i="0" u="none" strike="noStrike">
                          <a:solidFill>
                            <a:srgbClr val="000000"/>
                          </a:solidFill>
                          <a:latin typeface="Calibri"/>
                        </a:rPr>
                        <a:t>Kültür dersi öğretmenlerinden yeterli sayıda Zümre Başkanlarını</a:t>
                      </a:r>
                      <a:br>
                        <a:rPr lang="tr-TR" sz="1800" b="0" i="0" u="none" strike="noStrike">
                          <a:solidFill>
                            <a:srgbClr val="000000"/>
                          </a:solidFill>
                          <a:latin typeface="Calibri"/>
                        </a:rPr>
                      </a:br>
                      <a:r>
                        <a:rPr lang="tr-TR" sz="1800" b="0" i="0" u="none" strike="noStrike">
                          <a:solidFill>
                            <a:srgbClr val="000000"/>
                          </a:solidFill>
                          <a:latin typeface="Calibri"/>
                        </a:rPr>
                        <a:t>veya öğretmennini ifade eder.</a:t>
                      </a:r>
                    </a:p>
                  </a:txBody>
                  <a:tcPr marL="195081"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9496">
                <a:tc gridSpan="2">
                  <a:txBody>
                    <a:bodyPr/>
                    <a:lstStyle/>
                    <a:p>
                      <a:pPr algn="l" fontAlgn="b"/>
                      <a:r>
                        <a:rPr lang="tr-TR" sz="1800" b="0" i="0" u="none" strike="noStrike" dirty="0">
                          <a:solidFill>
                            <a:srgbClr val="000000"/>
                          </a:solidFill>
                          <a:latin typeface="Calibri"/>
                        </a:rPr>
                        <a:t>NOT : Veri girişleri tamamlanınca </a:t>
                      </a:r>
                      <a:r>
                        <a:rPr lang="tr-TR" sz="1800" b="0" i="0" u="none" strike="noStrike" dirty="0" smtClean="0">
                          <a:solidFill>
                            <a:srgbClr val="000000"/>
                          </a:solidFill>
                          <a:latin typeface="Calibri"/>
                        </a:rPr>
                        <a:t>sayfa üzerinde bulunan           (KAYDET)  </a:t>
                      </a:r>
                      <a:r>
                        <a:rPr lang="tr-TR" sz="1800" b="0" i="0" u="none" strike="noStrike" dirty="0">
                          <a:solidFill>
                            <a:srgbClr val="000000"/>
                          </a:solidFill>
                          <a:latin typeface="Calibri"/>
                        </a:rPr>
                        <a:t>tuşuna basarak işlem tamamlanır.</a:t>
                      </a:r>
                    </a:p>
                    <a:p>
                      <a:pPr algn="l" fontAlgn="b"/>
                      <a:r>
                        <a:rPr lang="tr-TR" sz="1800" b="0" i="0" u="none" strike="noStrike" dirty="0">
                          <a:solidFill>
                            <a:srgbClr val="000000"/>
                          </a:solidFill>
                          <a:latin typeface="Calibri"/>
                        </a:rPr>
                        <a:t> </a:t>
                      </a:r>
                      <a:r>
                        <a:rPr lang="tr-TR" sz="1800" b="0" i="0" u="none" strike="noStrike" dirty="0" smtClean="0">
                          <a:solidFill>
                            <a:srgbClr val="000000"/>
                          </a:solidFill>
                          <a:latin typeface="Calibri"/>
                        </a:rPr>
                        <a:t>                                                                                            </a:t>
                      </a:r>
                      <a:endParaRPr lang="tr-TR"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800" b="0" i="0" u="none" strike="noStrike" dirty="0">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1" descr="kaydet simgesi ile ilgili görsel sonucu"/>
          <p:cNvPicPr>
            <a:picLocks noChangeAspect="1" noChangeArrowheads="1"/>
          </p:cNvPicPr>
          <p:nvPr/>
        </p:nvPicPr>
        <p:blipFill>
          <a:blip r:embed="rId2" cstate="print"/>
          <a:srcRect/>
          <a:stretch>
            <a:fillRect/>
          </a:stretch>
        </p:blipFill>
        <p:spPr bwMode="auto">
          <a:xfrm flipH="1">
            <a:off x="5645150" y="6451600"/>
            <a:ext cx="314326" cy="2694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t>                                                     KURUM RİSK DEĞERLENDİRME</a:t>
            </a:r>
            <a:br>
              <a:rPr lang="tr-TR" dirty="0" smtClean="0"/>
            </a:br>
            <a:r>
              <a:rPr lang="tr-TR" dirty="0" smtClean="0"/>
              <a:t>Kurum Risk Değerlendirme bölümü seçildiğinde aşağıdaki “Kurum Risk Analizi Bilgi Girişi Ekranı” açılır</a:t>
            </a:r>
            <a:endParaRPr lang="tr-TR" dirty="0"/>
          </a:p>
        </p:txBody>
      </p:sp>
      <p:sp>
        <p:nvSpPr>
          <p:cNvPr id="3" name="2 Metin Yer Tutucusu"/>
          <p:cNvSpPr>
            <a:spLocks noGrp="1"/>
          </p:cNvSpPr>
          <p:nvPr>
            <p:ph type="body" idx="1"/>
          </p:nvPr>
        </p:nvSpPr>
        <p:spPr>
          <a:xfrm>
            <a:off x="534638" y="2032000"/>
            <a:ext cx="9623488" cy="4704588"/>
          </a:xfrm>
        </p:spPr>
        <p:txBody>
          <a:bodyPr/>
          <a:lstStyle/>
          <a:p>
            <a:r>
              <a:rPr lang="tr-TR" dirty="0" smtClean="0"/>
              <a:t>                                                                                                                                                                                   </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387350" y="2108200"/>
            <a:ext cx="9677400" cy="4267200"/>
          </a:xfrm>
          <a:prstGeom prst="rect">
            <a:avLst/>
          </a:prstGeom>
          <a:noFill/>
          <a:ln w="9525">
            <a:noFill/>
            <a:miter lim="800000"/>
            <a:headEnd/>
            <a:tailEnd/>
          </a:ln>
        </p:spPr>
      </p:pic>
      <p:sp>
        <p:nvSpPr>
          <p:cNvPr id="5" name="4 Dikdörtgen"/>
          <p:cNvSpPr/>
          <p:nvPr/>
        </p:nvSpPr>
        <p:spPr>
          <a:xfrm rot="10800000" flipV="1">
            <a:off x="387350" y="6451599"/>
            <a:ext cx="9753599" cy="646331"/>
          </a:xfrm>
          <a:prstGeom prst="rect">
            <a:avLst/>
          </a:prstGeom>
        </p:spPr>
        <p:txBody>
          <a:bodyPr wrap="square">
            <a:spAutoFit/>
          </a:bodyPr>
          <a:lstStyle/>
          <a:p>
            <a:r>
              <a:rPr lang="tr-TR" b="1" dirty="0" smtClean="0"/>
              <a:t>Bu bölümde risk değerlendirme modülüne veri girişi yapabilmek için           “YENİ” tuşuna basarak veri girişi yapılacak bölüm açılacaktır. 	</a:t>
            </a:r>
          </a:p>
        </p:txBody>
      </p:sp>
      <p:pic>
        <p:nvPicPr>
          <p:cNvPr id="7" name="Picture 2" descr="Yeni Kayıt"/>
          <p:cNvPicPr>
            <a:picLocks noChangeAspect="1" noChangeArrowheads="1"/>
          </p:cNvPicPr>
          <p:nvPr/>
        </p:nvPicPr>
        <p:blipFill>
          <a:blip r:embed="rId3" cstate="print"/>
          <a:srcRect/>
          <a:stretch>
            <a:fillRect/>
          </a:stretch>
        </p:blipFill>
        <p:spPr bwMode="auto">
          <a:xfrm>
            <a:off x="7016750" y="6451600"/>
            <a:ext cx="447675" cy="4476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9721" y="1270000"/>
            <a:ext cx="10093321" cy="609600"/>
          </a:xfrm>
        </p:spPr>
        <p:txBody>
          <a:bodyPr/>
          <a:lstStyle/>
          <a:p>
            <a:r>
              <a:rPr lang="tr-TR" b="1" dirty="0"/>
              <a:t>bölümde Kurum Kodu ve Okul/Kurum Adı sabit olmak üzere ilk önce ”Kontrol Edilen Birim” açılacaktır. Kontrol Edilen Birim seçilmeden “Tehlike” bölümü aktif hale gelmeyecektir. 	</a:t>
            </a:r>
            <a:br>
              <a:rPr lang="tr-TR" b="1" dirty="0"/>
            </a:br>
            <a:endParaRPr lang="tr-TR" dirty="0"/>
          </a:p>
        </p:txBody>
      </p:sp>
      <p:sp>
        <p:nvSpPr>
          <p:cNvPr id="3" name="2 Metin Yer Tutucusu"/>
          <p:cNvSpPr>
            <a:spLocks noGrp="1"/>
          </p:cNvSpPr>
          <p:nvPr>
            <p:ph type="body" idx="1"/>
          </p:nvPr>
        </p:nvSpPr>
        <p:spPr>
          <a:xfrm>
            <a:off x="534638" y="1740916"/>
            <a:ext cx="9623488" cy="62484"/>
          </a:xfrm>
        </p:spPr>
        <p:txBody>
          <a:bodyPr/>
          <a:lstStyle/>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387350" y="1879600"/>
            <a:ext cx="9829800"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4035" y="322392"/>
            <a:ext cx="9612630" cy="679826"/>
          </a:xfrm>
          <a:prstGeom prst="rect">
            <a:avLst/>
          </a:prstGeom>
          <a:noFill/>
          <a:ln w="9525">
            <a:noFill/>
            <a:miter lim="800000"/>
            <a:headEnd/>
            <a:tailEnd/>
          </a:ln>
        </p:spPr>
        <p:txBody>
          <a:bodyPr lIns="104278" tIns="52139" rIns="104278" bIns="52139" anchor="ctr"/>
          <a:lstStyle/>
          <a:p>
            <a:pPr algn="r"/>
            <a:r>
              <a:rPr lang="tr-TR" sz="4100" b="1" dirty="0">
                <a:solidFill>
                  <a:srgbClr val="000000"/>
                </a:solidFill>
                <a:latin typeface="Comic Sans MS" pitchFamily="66" charset="0"/>
              </a:rPr>
              <a:t>              </a:t>
            </a:r>
            <a:r>
              <a:rPr lang="tr-TR" sz="4900" b="1" dirty="0">
                <a:solidFill>
                  <a:srgbClr val="FF0000"/>
                </a:solidFill>
                <a:latin typeface="Comic Sans MS" pitchFamily="66" charset="0"/>
              </a:rPr>
              <a:t>TEHLİKE  NEDİR?</a:t>
            </a:r>
          </a:p>
        </p:txBody>
      </p:sp>
      <p:sp>
        <p:nvSpPr>
          <p:cNvPr id="13315" name="Rectangle 5"/>
          <p:cNvSpPr>
            <a:spLocks noChangeArrowheads="1"/>
          </p:cNvSpPr>
          <p:nvPr/>
        </p:nvSpPr>
        <p:spPr bwMode="auto">
          <a:xfrm>
            <a:off x="0" y="1597942"/>
            <a:ext cx="5874385" cy="5046133"/>
          </a:xfrm>
          <a:prstGeom prst="rect">
            <a:avLst/>
          </a:prstGeom>
          <a:noFill/>
          <a:ln w="9525">
            <a:noFill/>
            <a:miter lim="800000"/>
            <a:headEnd/>
            <a:tailEnd/>
          </a:ln>
        </p:spPr>
        <p:txBody>
          <a:bodyPr lIns="104278" tIns="52139" rIns="104278" bIns="52139"/>
          <a:lstStyle/>
          <a:p>
            <a:pPr marL="651739" indent="-651739">
              <a:spcBef>
                <a:spcPct val="20000"/>
              </a:spcBef>
              <a:buClr>
                <a:srgbClr val="006699"/>
              </a:buClr>
              <a:buSzPct val="85000"/>
              <a:buFont typeface="Wingdings" pitchFamily="2" charset="2"/>
              <a:buChar char="Ø"/>
            </a:pPr>
            <a:endParaRPr lang="tr-TR" sz="3000" b="1" dirty="0">
              <a:solidFill>
                <a:srgbClr val="003366"/>
              </a:solidFill>
              <a:latin typeface="Comic Sans MS" pitchFamily="66" charset="0"/>
            </a:endParaRPr>
          </a:p>
          <a:p>
            <a:pPr marL="651739" indent="-651739">
              <a:spcBef>
                <a:spcPct val="20000"/>
              </a:spcBef>
              <a:buClr>
                <a:srgbClr val="006699"/>
              </a:buClr>
              <a:buSzPct val="85000"/>
            </a:pPr>
            <a:r>
              <a:rPr lang="tr-TR" sz="3000" b="1" dirty="0">
                <a:solidFill>
                  <a:srgbClr val="003366"/>
                </a:solidFill>
                <a:latin typeface="Comic Sans MS" pitchFamily="66" charset="0"/>
              </a:rPr>
              <a:t>    İnsanların yaralanmasına, hastalanmasına,malın veya malzemenin hasar görmesine,işyeri ortamının zarar görmesine veya bunların gerçekleşmesine sebep olabilecek kaynak veya durum.</a:t>
            </a:r>
            <a:r>
              <a:rPr lang="tr-TR" sz="3000" dirty="0">
                <a:solidFill>
                  <a:srgbClr val="FFFF0B"/>
                </a:solidFill>
                <a:latin typeface="Comic Sans MS" pitchFamily="66" charset="0"/>
              </a:rPr>
              <a:t>  </a:t>
            </a:r>
            <a:r>
              <a:rPr lang="tr-TR" sz="3000" dirty="0">
                <a:solidFill>
                  <a:srgbClr val="FF0000"/>
                </a:solidFill>
                <a:latin typeface="Comic Sans MS" pitchFamily="66" charset="0"/>
              </a:rPr>
              <a:t>(TS 18001)</a:t>
            </a:r>
          </a:p>
          <a:p>
            <a:pPr marL="651739" indent="-651739">
              <a:spcBef>
                <a:spcPct val="20000"/>
              </a:spcBef>
              <a:buClr>
                <a:srgbClr val="006699"/>
              </a:buClr>
              <a:buSzPct val="85000"/>
            </a:pPr>
            <a:r>
              <a:rPr lang="tr-TR" sz="1300" dirty="0">
                <a:solidFill>
                  <a:srgbClr val="FFFF0B"/>
                </a:solidFill>
                <a:latin typeface="Comic Sans MS" pitchFamily="66" charset="0"/>
              </a:rPr>
              <a:t>							</a:t>
            </a:r>
            <a:endParaRPr lang="tr-TR" sz="1300" dirty="0">
              <a:solidFill>
                <a:srgbClr val="000000"/>
              </a:solidFill>
              <a:latin typeface="Comic Sans MS" pitchFamily="66" charset="0"/>
            </a:endParaRPr>
          </a:p>
        </p:txBody>
      </p:sp>
      <p:pic>
        <p:nvPicPr>
          <p:cNvPr id="54276" name="Picture 6" descr="BEARTRP2"/>
          <p:cNvPicPr>
            <a:picLocks noChangeAspect="1" noChangeArrowheads="1"/>
          </p:cNvPicPr>
          <p:nvPr/>
        </p:nvPicPr>
        <p:blipFill>
          <a:blip r:embed="rId2" cstate="print"/>
          <a:srcRect/>
          <a:stretch>
            <a:fillRect/>
          </a:stretch>
        </p:blipFill>
        <p:spPr bwMode="auto">
          <a:xfrm>
            <a:off x="5785379" y="1480550"/>
            <a:ext cx="4895321" cy="3532293"/>
          </a:xfrm>
          <a:prstGeom prst="rect">
            <a:avLst/>
          </a:prstGeom>
          <a:noFill/>
          <a:ln w="9525">
            <a:noFill/>
            <a:miter lim="800000"/>
            <a:headEnd/>
            <a:tailEnd/>
          </a:ln>
        </p:spPr>
      </p:pic>
      <p:sp>
        <p:nvSpPr>
          <p:cNvPr id="6" name="5 Dikdörtgen"/>
          <p:cNvSpPr/>
          <p:nvPr/>
        </p:nvSpPr>
        <p:spPr>
          <a:xfrm>
            <a:off x="750987" y="6071130"/>
            <a:ext cx="9262169" cy="1013237"/>
          </a:xfrm>
          <a:prstGeom prst="rect">
            <a:avLst/>
          </a:prstGeom>
        </p:spPr>
        <p:style>
          <a:lnRef idx="3">
            <a:schemeClr val="lt1"/>
          </a:lnRef>
          <a:fillRef idx="1">
            <a:schemeClr val="accent4"/>
          </a:fillRef>
          <a:effectRef idx="1">
            <a:schemeClr val="accent4"/>
          </a:effectRef>
          <a:fontRef idx="minor">
            <a:schemeClr val="lt1"/>
          </a:fontRef>
        </p:style>
        <p:txBody>
          <a:bodyPr lIns="104278" tIns="52139" rIns="104278" bIns="52139">
            <a:spAutoFit/>
          </a:bodyPr>
          <a:lstStyle/>
          <a:p>
            <a:pPr>
              <a:defRPr/>
            </a:pPr>
            <a:r>
              <a:rPr lang="tr-TR" sz="3200" b="1" dirty="0">
                <a:solidFill>
                  <a:srgbClr val="FF0000"/>
                </a:solidFill>
                <a:latin typeface="Comic Sans MS" pitchFamily="66" charset="0"/>
              </a:rPr>
              <a:t>Tehlike:</a:t>
            </a:r>
            <a:r>
              <a:rPr lang="tr-TR" sz="2700" b="1" dirty="0">
                <a:solidFill>
                  <a:srgbClr val="FF0000"/>
                </a:solidFill>
                <a:latin typeface="Comic Sans MS" pitchFamily="66" charset="0"/>
              </a:rPr>
              <a:t> </a:t>
            </a:r>
            <a:r>
              <a:rPr lang="tr-TR" sz="2700" b="1" dirty="0">
                <a:solidFill>
                  <a:srgbClr val="FFFFFF"/>
                </a:solidFill>
                <a:latin typeface="Comic Sans MS" pitchFamily="66" charset="0"/>
              </a:rPr>
              <a:t>Çalışma ortamındaki herhangi bir unsurun zarar verme potansiyelidir.</a:t>
            </a:r>
            <a:endParaRPr lang="tr-TR" sz="2700" dirty="0">
              <a:solidFill>
                <a:srgbClr val="FFFFFF"/>
              </a:solidFill>
              <a:latin typeface="Comic Sans MS" pitchFamily="66" charset="0"/>
            </a:endParaRPr>
          </a:p>
        </p:txBody>
      </p:sp>
      <p:sp>
        <p:nvSpPr>
          <p:cNvPr id="54278" name="6 Slayt Numarası Yer Tutucusu"/>
          <p:cNvSpPr>
            <a:spLocks noGrp="1"/>
          </p:cNvSpPr>
          <p:nvPr>
            <p:ph type="sldNum" sz="quarter" idx="11"/>
          </p:nvPr>
        </p:nvSpPr>
        <p:spPr/>
        <p:txBody>
          <a:bodyPr/>
          <a:lstStyle/>
          <a:p>
            <a:pPr>
              <a:defRPr/>
            </a:pPr>
            <a:fld id="{CB1ED7A3-A5A2-45BA-8CCB-B945396D646A}" type="slidenum">
              <a:rPr lang="en-US" smtClean="0"/>
              <a:pPr>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barn(inVertical)">
                                      <p:cBhvr>
                                        <p:cTn id="14" dur="500"/>
                                        <p:tgtEl>
                                          <p:spTgt spid="13315">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solidFill>
                  <a:srgbClr val="FF0000"/>
                </a:solidFill>
              </a:rPr>
              <a:t>KURUM RİSK ANALİZİ BİLGİ GİRİŞİ</a:t>
            </a:r>
            <a:endParaRPr lang="tr-TR" b="1" dirty="0">
              <a:solidFill>
                <a:srgbClr val="FF0000"/>
              </a:solidFill>
            </a:endParaRPr>
          </a:p>
        </p:txBody>
      </p:sp>
      <p:sp>
        <p:nvSpPr>
          <p:cNvPr id="3" name="2 Metin Yer Tutucusu"/>
          <p:cNvSpPr>
            <a:spLocks noGrp="1"/>
          </p:cNvSpPr>
          <p:nvPr>
            <p:ph type="body" idx="1"/>
          </p:nvPr>
        </p:nvSpPr>
        <p:spPr>
          <a:xfrm>
            <a:off x="0" y="-5283200"/>
            <a:ext cx="9623488" cy="4995672"/>
          </a:xfrm>
        </p:spPr>
        <p:txBody>
          <a:bodyPr/>
          <a:lstStyle/>
          <a:p>
            <a:endParaRPr lang="tr-TR"/>
          </a:p>
        </p:txBody>
      </p:sp>
      <p:graphicFrame>
        <p:nvGraphicFramePr>
          <p:cNvPr id="4" name="3 Tablo"/>
          <p:cNvGraphicFramePr>
            <a:graphicFrameLocks noGrp="1"/>
          </p:cNvGraphicFramePr>
          <p:nvPr/>
        </p:nvGraphicFramePr>
        <p:xfrm>
          <a:off x="234950" y="1727200"/>
          <a:ext cx="10134600" cy="5334000"/>
        </p:xfrm>
        <a:graphic>
          <a:graphicData uri="http://schemas.openxmlformats.org/drawingml/2006/table">
            <a:tbl>
              <a:tblPr/>
              <a:tblGrid>
                <a:gridCol w="4333959"/>
                <a:gridCol w="5800641"/>
              </a:tblGrid>
              <a:tr h="5334000">
                <a:tc>
                  <a:txBody>
                    <a:bodyPr/>
                    <a:lstStyle/>
                    <a:p>
                      <a:pPr algn="l" fontAlgn="ctr"/>
                      <a:r>
                        <a:rPr lang="tr-TR" sz="2400" b="1" i="0" u="none" strike="noStrike" dirty="0">
                          <a:solidFill>
                            <a:srgbClr val="000000"/>
                          </a:solidFill>
                          <a:latin typeface="Calibri"/>
                        </a:rPr>
                        <a:t>"Kontrol edilen Birim" </a:t>
                      </a:r>
                      <a:r>
                        <a:rPr lang="tr-TR" sz="2400" b="0" i="0" u="none" strike="noStrike" dirty="0">
                          <a:solidFill>
                            <a:srgbClr val="000000"/>
                          </a:solidFill>
                          <a:latin typeface="Calibri"/>
                        </a:rPr>
                        <a:t>açıldığında</a:t>
                      </a:r>
                      <a:br>
                        <a:rPr lang="tr-TR" sz="2400" b="0" i="0" u="none" strike="noStrike" dirty="0">
                          <a:solidFill>
                            <a:srgbClr val="000000"/>
                          </a:solidFill>
                          <a:latin typeface="Calibri"/>
                        </a:rPr>
                      </a:br>
                      <a:r>
                        <a:rPr lang="tr-TR" sz="2400" b="0" i="0" u="none" strike="noStrike" dirty="0" smtClean="0">
                          <a:solidFill>
                            <a:srgbClr val="000000"/>
                          </a:solidFill>
                          <a:latin typeface="Calibri"/>
                        </a:rPr>
                        <a:t>  </a:t>
                      </a:r>
                      <a:r>
                        <a:rPr lang="tr-TR" sz="2400" b="0" i="0" u="none" strike="noStrike" dirty="0" err="1" smtClean="0">
                          <a:solidFill>
                            <a:srgbClr val="000000"/>
                          </a:solidFill>
                          <a:latin typeface="Calibri"/>
                        </a:rPr>
                        <a:t>içeresinde</a:t>
                      </a:r>
                      <a:r>
                        <a:rPr lang="tr-TR" sz="2400" b="0" i="0" u="none" strike="noStrike" dirty="0" smtClean="0">
                          <a:solidFill>
                            <a:srgbClr val="000000"/>
                          </a:solidFill>
                          <a:latin typeface="Calibri"/>
                        </a:rPr>
                        <a:t> </a:t>
                      </a:r>
                      <a:r>
                        <a:rPr lang="tr-TR" sz="2400" b="0" i="0" u="none" strike="noStrike" dirty="0">
                          <a:solidFill>
                            <a:srgbClr val="000000"/>
                          </a:solidFill>
                          <a:latin typeface="Calibri"/>
                        </a:rPr>
                        <a:t>yer alan liste ekranda           </a:t>
                      </a:r>
                      <a:br>
                        <a:rPr lang="tr-TR" sz="2400" b="0" i="0" u="none" strike="noStrike" dirty="0">
                          <a:solidFill>
                            <a:srgbClr val="000000"/>
                          </a:solidFill>
                          <a:latin typeface="Calibri"/>
                        </a:rPr>
                      </a:br>
                      <a:r>
                        <a:rPr lang="tr-TR" sz="2400" b="0" i="0" u="none" strike="noStrike" dirty="0" smtClean="0">
                          <a:solidFill>
                            <a:srgbClr val="000000"/>
                          </a:solidFill>
                          <a:latin typeface="Calibri"/>
                        </a:rPr>
                        <a:t>  görünecektir</a:t>
                      </a:r>
                      <a:r>
                        <a:rPr lang="tr-TR" sz="2400" b="0" i="0" u="none" strike="noStrike" dirty="0">
                          <a:solidFill>
                            <a:srgbClr val="000000"/>
                          </a:solidFill>
                          <a:latin typeface="Calibri"/>
                        </a:rPr>
                        <a:t>.</a:t>
                      </a: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Calibri"/>
                        </a:rPr>
                        <a:t> </a:t>
                      </a:r>
                    </a:p>
                  </a:txBody>
                  <a:tcPr marL="7877" marR="7877" marT="7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481" name="Picture 1"/>
          <p:cNvPicPr>
            <a:picLocks noChangeAspect="1" noChangeArrowheads="1"/>
          </p:cNvPicPr>
          <p:nvPr/>
        </p:nvPicPr>
        <p:blipFill>
          <a:blip r:embed="rId2" cstate="print"/>
          <a:srcRect/>
          <a:stretch>
            <a:fillRect/>
          </a:stretch>
        </p:blipFill>
        <p:spPr bwMode="auto">
          <a:xfrm>
            <a:off x="4578350" y="1727200"/>
            <a:ext cx="5791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flipV="1">
            <a:off x="9988549" y="-2082800"/>
            <a:ext cx="152399" cy="304800"/>
          </a:xfrm>
        </p:spPr>
        <p:txBody>
          <a:bodyPr/>
          <a:lstStyle/>
          <a:p>
            <a:endParaRPr lang="tr-TR" dirty="0"/>
          </a:p>
        </p:txBody>
      </p:sp>
      <p:graphicFrame>
        <p:nvGraphicFramePr>
          <p:cNvPr id="4" name="3 Tablo"/>
          <p:cNvGraphicFramePr>
            <a:graphicFrameLocks noGrp="1"/>
          </p:cNvGraphicFramePr>
          <p:nvPr/>
        </p:nvGraphicFramePr>
        <p:xfrm>
          <a:off x="615950" y="1411289"/>
          <a:ext cx="9525000" cy="5573712"/>
        </p:xfrm>
        <a:graphic>
          <a:graphicData uri="http://schemas.openxmlformats.org/drawingml/2006/table">
            <a:tbl>
              <a:tblPr/>
              <a:tblGrid>
                <a:gridCol w="4009786"/>
                <a:gridCol w="5515214"/>
              </a:tblGrid>
              <a:tr h="1791550">
                <a:tc>
                  <a:txBody>
                    <a:bodyPr/>
                    <a:lstStyle/>
                    <a:p>
                      <a:pPr algn="l" fontAlgn="ctr"/>
                      <a:r>
                        <a:rPr lang="tr-TR" sz="1800" b="1" i="0" u="none" strike="noStrike" dirty="0">
                          <a:solidFill>
                            <a:srgbClr val="000000"/>
                          </a:solidFill>
                          <a:latin typeface="Calibri"/>
                        </a:rPr>
                        <a:t>“Kontrol Edilen Birim”den uygun birim </a:t>
                      </a:r>
                      <a:r>
                        <a:rPr lang="tr-TR" sz="1800" b="1" i="0" u="none" strike="noStrike" dirty="0" smtClean="0">
                          <a:solidFill>
                            <a:srgbClr val="000000"/>
                          </a:solidFill>
                          <a:latin typeface="Calibri"/>
                        </a:rPr>
                        <a:t>seçildikten sonra </a:t>
                      </a:r>
                      <a:r>
                        <a:rPr lang="tr-TR" sz="1800" b="1" i="0" u="none" strike="noStrike" dirty="0">
                          <a:solidFill>
                            <a:srgbClr val="000000"/>
                          </a:solidFill>
                          <a:latin typeface="Calibri"/>
                        </a:rPr>
                        <a:t>sayfa otomatik olarak </a:t>
                      </a:r>
                      <a:r>
                        <a:rPr lang="tr-TR" sz="1800" b="1" i="0" u="none" strike="noStrike" dirty="0" smtClean="0">
                          <a:solidFill>
                            <a:srgbClr val="000000"/>
                          </a:solidFill>
                          <a:latin typeface="Calibri"/>
                        </a:rPr>
                        <a:t>kendini </a:t>
                      </a:r>
                      <a:r>
                        <a:rPr lang="tr-TR" sz="1800" b="1" i="0" u="none" strike="noStrike" dirty="0">
                          <a:solidFill>
                            <a:srgbClr val="000000"/>
                          </a:solidFill>
                          <a:latin typeface="Calibri"/>
                        </a:rPr>
                        <a:t>yenileyecek  ve daha önce veri girişi  kapalı </a:t>
                      </a:r>
                      <a:r>
                        <a:rPr lang="tr-TR" sz="1800" b="1" i="0" u="none" strike="noStrike" dirty="0" smtClean="0">
                          <a:solidFill>
                            <a:srgbClr val="000000"/>
                          </a:solidFill>
                          <a:latin typeface="Calibri"/>
                        </a:rPr>
                        <a:t>  olan </a:t>
                      </a:r>
                      <a:r>
                        <a:rPr lang="tr-TR" sz="1800" b="1" i="0" u="none" strike="noStrike" dirty="0">
                          <a:solidFill>
                            <a:srgbClr val="000000"/>
                          </a:solidFill>
                          <a:latin typeface="Calibri"/>
                        </a:rPr>
                        <a:t>“Tehlike” bölümü aktif veri girişine </a:t>
                      </a:r>
                      <a:r>
                        <a:rPr lang="tr-TR" sz="1800" b="1" i="0" u="none" strike="noStrike" dirty="0" smtClean="0">
                          <a:solidFill>
                            <a:srgbClr val="000000"/>
                          </a:solidFill>
                          <a:latin typeface="Calibri"/>
                        </a:rPr>
                        <a:t> hazır    hale </a:t>
                      </a:r>
                      <a:r>
                        <a:rPr lang="tr-TR" sz="1800" b="1" i="0" u="none" strike="noStrike" dirty="0">
                          <a:solidFill>
                            <a:srgbClr val="000000"/>
                          </a:solidFill>
                          <a:latin typeface="Calibri"/>
                        </a:rPr>
                        <a:t>gelecektir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97">
                <a:tc>
                  <a:txBody>
                    <a:bodyPr/>
                    <a:lstStyle/>
                    <a:p>
                      <a:pPr algn="l" fontAlgn="b"/>
                      <a:endParaRPr lang="tr-TR"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73097">
                <a:tc>
                  <a:txBody>
                    <a:bodyPr/>
                    <a:lstStyle/>
                    <a:p>
                      <a:pPr algn="l" fontAlgn="b"/>
                      <a:endParaRPr lang="tr-TR" sz="9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9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435968">
                <a:tc>
                  <a:txBody>
                    <a:bodyPr/>
                    <a:lstStyle/>
                    <a:p>
                      <a:pPr algn="l" fontAlgn="ctr"/>
                      <a:r>
                        <a:rPr lang="tr-TR" sz="1800" b="1" i="0" u="none" strike="noStrike" dirty="0">
                          <a:solidFill>
                            <a:srgbClr val="C00000"/>
                          </a:solidFill>
                          <a:latin typeface="Calibri"/>
                        </a:rPr>
                        <a:t>Aktif hale gelen “Tehlike” bölümünden </a:t>
                      </a:r>
                      <a:br>
                        <a:rPr lang="tr-TR" sz="1800" b="1" i="0" u="none" strike="noStrike" dirty="0">
                          <a:solidFill>
                            <a:srgbClr val="C00000"/>
                          </a:solidFill>
                          <a:latin typeface="Calibri"/>
                        </a:rPr>
                      </a:br>
                      <a:r>
                        <a:rPr lang="tr-TR" sz="1800" b="1" i="0" u="none" strike="noStrike" dirty="0">
                          <a:solidFill>
                            <a:srgbClr val="C00000"/>
                          </a:solidFill>
                          <a:latin typeface="Calibri"/>
                        </a:rPr>
                        <a:t>uygun olan tehlike kaynağı seçilerek</a:t>
                      </a:r>
                      <a:br>
                        <a:rPr lang="tr-TR" sz="1800" b="1" i="0" u="none" strike="noStrike" dirty="0">
                          <a:solidFill>
                            <a:srgbClr val="C00000"/>
                          </a:solidFill>
                          <a:latin typeface="Calibri"/>
                        </a:rPr>
                      </a:br>
                      <a:r>
                        <a:rPr lang="tr-TR" sz="1800" b="1" i="0" u="none" strike="noStrike" dirty="0">
                          <a:solidFill>
                            <a:srgbClr val="C00000"/>
                          </a:solidFill>
                          <a:latin typeface="Calibri"/>
                        </a:rPr>
                        <a:t>“Tehlike Unsurları” bölümüne geçilir.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9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4654550" y="1422400"/>
            <a:ext cx="5486400" cy="180975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4654550" y="3556000"/>
            <a:ext cx="5486400" cy="3429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H="1" flipV="1">
            <a:off x="7854950" y="-817881"/>
            <a:ext cx="1524000" cy="259081"/>
          </a:xfrm>
        </p:spPr>
        <p:txBody>
          <a:bodyPr/>
          <a:lstStyle/>
          <a:p>
            <a:endParaRPr lang="tr-TR" dirty="0"/>
          </a:p>
        </p:txBody>
      </p:sp>
      <p:sp>
        <p:nvSpPr>
          <p:cNvPr id="3" name="2 Metin Yer Tutucusu"/>
          <p:cNvSpPr>
            <a:spLocks noGrp="1"/>
          </p:cNvSpPr>
          <p:nvPr>
            <p:ph type="body" idx="1"/>
          </p:nvPr>
        </p:nvSpPr>
        <p:spPr>
          <a:xfrm flipH="1" flipV="1">
            <a:off x="10158126" y="-558800"/>
            <a:ext cx="211424" cy="152400"/>
          </a:xfrm>
        </p:spPr>
        <p:txBody>
          <a:bodyPr/>
          <a:lstStyle/>
          <a:p>
            <a:endParaRPr lang="tr-TR" dirty="0"/>
          </a:p>
        </p:txBody>
      </p:sp>
      <p:graphicFrame>
        <p:nvGraphicFramePr>
          <p:cNvPr id="4" name="3 Tablo"/>
          <p:cNvGraphicFramePr>
            <a:graphicFrameLocks noGrp="1"/>
          </p:cNvGraphicFramePr>
          <p:nvPr/>
        </p:nvGraphicFramePr>
        <p:xfrm>
          <a:off x="311150" y="431800"/>
          <a:ext cx="10058400" cy="6553200"/>
        </p:xfrm>
        <a:graphic>
          <a:graphicData uri="http://schemas.openxmlformats.org/drawingml/2006/table">
            <a:tbl>
              <a:tblPr/>
              <a:tblGrid>
                <a:gridCol w="4078141"/>
                <a:gridCol w="5980259"/>
              </a:tblGrid>
              <a:tr h="6553200">
                <a:tc>
                  <a:txBody>
                    <a:bodyPr/>
                    <a:lstStyle/>
                    <a:p>
                      <a:pPr algn="l" fontAlgn="ctr"/>
                      <a:r>
                        <a:rPr lang="tr-TR" sz="2400" b="1" i="0" u="sng" strike="noStrike" dirty="0">
                          <a:solidFill>
                            <a:srgbClr val="000000"/>
                          </a:solidFill>
                          <a:latin typeface="Calibri"/>
                        </a:rPr>
                        <a:t>“Tehlike Unsurları” </a:t>
                      </a:r>
                      <a:r>
                        <a:rPr lang="tr-TR" sz="2400" b="1" i="0" u="none" strike="noStrike" dirty="0">
                          <a:solidFill>
                            <a:srgbClr val="000000"/>
                          </a:solidFill>
                          <a:latin typeface="Calibri"/>
                        </a:rPr>
                        <a:t>bölümüne, </a:t>
                      </a:r>
                      <a:br>
                        <a:rPr lang="tr-TR" sz="2400" b="1" i="0" u="none" strike="noStrike" dirty="0">
                          <a:solidFill>
                            <a:srgbClr val="000000"/>
                          </a:solidFill>
                          <a:latin typeface="Calibri"/>
                        </a:rPr>
                      </a:br>
                      <a:r>
                        <a:rPr lang="tr-TR" sz="2400" b="1" i="0" u="none" strike="noStrike" dirty="0">
                          <a:solidFill>
                            <a:srgbClr val="000000"/>
                          </a:solidFill>
                          <a:latin typeface="Calibri"/>
                        </a:rPr>
                        <a:t>tehlikenin sebebini açıklayan </a:t>
                      </a:r>
                      <a:br>
                        <a:rPr lang="tr-TR" sz="2400" b="1" i="0" u="none" strike="noStrike" dirty="0">
                          <a:solidFill>
                            <a:srgbClr val="000000"/>
                          </a:solidFill>
                          <a:latin typeface="Calibri"/>
                        </a:rPr>
                      </a:br>
                      <a:r>
                        <a:rPr lang="tr-TR" sz="2400" b="1" i="0" u="none" strike="noStrike" dirty="0">
                          <a:solidFill>
                            <a:srgbClr val="000000"/>
                          </a:solidFill>
                          <a:latin typeface="Calibri"/>
                        </a:rPr>
                        <a:t>ifadeler yazılarak, bu olumsuz</a:t>
                      </a:r>
                      <a:br>
                        <a:rPr lang="tr-TR" sz="2400" b="1" i="0" u="none" strike="noStrike" dirty="0">
                          <a:solidFill>
                            <a:srgbClr val="000000"/>
                          </a:solidFill>
                          <a:latin typeface="Calibri"/>
                        </a:rPr>
                      </a:br>
                      <a:r>
                        <a:rPr lang="tr-TR" sz="2400" b="1" i="0" u="none" strike="noStrike" dirty="0">
                          <a:solidFill>
                            <a:srgbClr val="000000"/>
                          </a:solidFill>
                          <a:latin typeface="Calibri"/>
                        </a:rPr>
                        <a:t> durumun giderilmesi hedeflenir. </a:t>
                      </a:r>
                      <a:br>
                        <a:rPr lang="tr-TR" sz="2400" b="1" i="0" u="none" strike="noStrike" dirty="0">
                          <a:solidFill>
                            <a:srgbClr val="000000"/>
                          </a:solidFill>
                          <a:latin typeface="Calibri"/>
                        </a:rPr>
                      </a:br>
                      <a:r>
                        <a:rPr lang="tr-TR" sz="2400" b="1" i="0" u="none" strike="noStrike" dirty="0">
                          <a:solidFill>
                            <a:srgbClr val="000000"/>
                          </a:solidFill>
                          <a:latin typeface="Calibri"/>
                        </a:rPr>
                        <a:t>Örneğin bu bölümde “Tehlike </a:t>
                      </a:r>
                      <a:br>
                        <a:rPr lang="tr-TR" sz="2400" b="1" i="0" u="none" strike="noStrike" dirty="0">
                          <a:solidFill>
                            <a:srgbClr val="000000"/>
                          </a:solidFill>
                          <a:latin typeface="Calibri"/>
                        </a:rPr>
                      </a:br>
                      <a:r>
                        <a:rPr lang="tr-TR" sz="2400" b="1" i="0" u="none" strike="noStrike" dirty="0">
                          <a:solidFill>
                            <a:srgbClr val="000000"/>
                          </a:solidFill>
                          <a:latin typeface="Calibri"/>
                        </a:rPr>
                        <a:t>Unsurları”nın ortadan </a:t>
                      </a:r>
                      <a:br>
                        <a:rPr lang="tr-TR" sz="2400" b="1" i="0" u="none" strike="noStrike" dirty="0">
                          <a:solidFill>
                            <a:srgbClr val="000000"/>
                          </a:solidFill>
                          <a:latin typeface="Calibri"/>
                        </a:rPr>
                      </a:br>
                      <a:r>
                        <a:rPr lang="tr-TR" sz="2400" b="1" i="0" u="none" strike="noStrike" dirty="0">
                          <a:solidFill>
                            <a:srgbClr val="000000"/>
                          </a:solidFill>
                          <a:latin typeface="Calibri"/>
                        </a:rPr>
                        <a:t>kaldırılması için acil çıkış</a:t>
                      </a:r>
                      <a:br>
                        <a:rPr lang="tr-TR" sz="2400" b="1" i="0" u="none" strike="noStrike" dirty="0">
                          <a:solidFill>
                            <a:srgbClr val="000000"/>
                          </a:solidFill>
                          <a:latin typeface="Calibri"/>
                        </a:rPr>
                      </a:br>
                      <a:r>
                        <a:rPr lang="tr-TR" sz="2400" b="1" i="0" u="none" strike="noStrike" dirty="0">
                          <a:solidFill>
                            <a:srgbClr val="000000"/>
                          </a:solidFill>
                          <a:latin typeface="Calibri"/>
                        </a:rPr>
                        <a:t> kapılarının dışa doğru </a:t>
                      </a:r>
                      <a:br>
                        <a:rPr lang="tr-TR" sz="2400" b="1" i="0" u="none" strike="noStrike" dirty="0">
                          <a:solidFill>
                            <a:srgbClr val="000000"/>
                          </a:solidFill>
                          <a:latin typeface="Calibri"/>
                        </a:rPr>
                      </a:br>
                      <a:r>
                        <a:rPr lang="tr-TR" sz="2400" b="1" i="0" u="none" strike="noStrike" dirty="0">
                          <a:solidFill>
                            <a:srgbClr val="000000"/>
                          </a:solidFill>
                          <a:latin typeface="Calibri"/>
                        </a:rPr>
                        <a:t>açılması sağlanmalıdır.</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latin typeface="Calibri"/>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7409" name="Picture 1"/>
          <p:cNvPicPr>
            <a:picLocks noChangeAspect="1" noChangeArrowheads="1"/>
          </p:cNvPicPr>
          <p:nvPr/>
        </p:nvPicPr>
        <p:blipFill>
          <a:blip r:embed="rId2" cstate="print"/>
          <a:srcRect/>
          <a:stretch>
            <a:fillRect/>
          </a:stretch>
        </p:blipFill>
        <p:spPr bwMode="auto">
          <a:xfrm>
            <a:off x="4425950" y="431800"/>
            <a:ext cx="59436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idx="1"/>
          </p:nvPr>
        </p:nvSpPr>
        <p:spPr>
          <a:xfrm>
            <a:off x="534638" y="1740916"/>
            <a:ext cx="9623488" cy="214884"/>
          </a:xfrm>
        </p:spPr>
        <p:txBody>
          <a:bodyPr/>
          <a:lstStyle/>
          <a:p>
            <a:endParaRPr lang="tr-TR" dirty="0"/>
          </a:p>
        </p:txBody>
      </p:sp>
      <p:pic>
        <p:nvPicPr>
          <p:cNvPr id="6" name="Picture 1"/>
          <p:cNvPicPr>
            <a:picLocks noChangeAspect="1" noChangeArrowheads="1"/>
          </p:cNvPicPr>
          <p:nvPr/>
        </p:nvPicPr>
        <p:blipFill>
          <a:blip r:embed="rId2" cstate="print"/>
          <a:srcRect/>
          <a:stretch>
            <a:fillRect/>
          </a:stretch>
        </p:blipFill>
        <p:spPr bwMode="auto">
          <a:xfrm>
            <a:off x="3968750" y="1270000"/>
            <a:ext cx="5867400" cy="5562600"/>
          </a:xfrm>
          <a:prstGeom prst="rect">
            <a:avLst/>
          </a:prstGeom>
          <a:noFill/>
          <a:ln w="6350" cmpd="sng">
            <a:solidFill>
              <a:schemeClr val="tx1"/>
            </a:solidFill>
          </a:ln>
        </p:spPr>
      </p:pic>
      <p:graphicFrame>
        <p:nvGraphicFramePr>
          <p:cNvPr id="7" name="6 Tablo"/>
          <p:cNvGraphicFramePr>
            <a:graphicFrameLocks noGrp="1"/>
          </p:cNvGraphicFramePr>
          <p:nvPr/>
        </p:nvGraphicFramePr>
        <p:xfrm>
          <a:off x="463550" y="1270000"/>
          <a:ext cx="3497263" cy="5553075"/>
        </p:xfrm>
        <a:graphic>
          <a:graphicData uri="http://schemas.openxmlformats.org/drawingml/2006/table">
            <a:tbl>
              <a:tblPr/>
              <a:tblGrid>
                <a:gridCol w="3497263"/>
              </a:tblGrid>
              <a:tr h="5553075">
                <a:tc>
                  <a:txBody>
                    <a:bodyPr/>
                    <a:lstStyle/>
                    <a:p>
                      <a:pPr algn="l" fontAlgn="ctr"/>
                      <a:r>
                        <a:rPr lang="tr-TR" sz="1800" b="1" i="0" u="none" strike="noStrike" dirty="0" smtClean="0">
                          <a:solidFill>
                            <a:srgbClr val="FF0000"/>
                          </a:solidFill>
                          <a:latin typeface="Calibri"/>
                        </a:rPr>
                        <a:t>  </a:t>
                      </a:r>
                      <a:r>
                        <a:rPr lang="tr-TR" sz="2400" b="1" i="0" u="none" strike="noStrike" dirty="0" smtClean="0">
                          <a:solidFill>
                            <a:srgbClr val="FF0000"/>
                          </a:solidFill>
                          <a:latin typeface="Calibri"/>
                        </a:rPr>
                        <a:t>“</a:t>
                      </a:r>
                      <a:r>
                        <a:rPr lang="tr-TR" sz="2400" b="1" i="0" u="none" strike="noStrike" dirty="0">
                          <a:solidFill>
                            <a:srgbClr val="FF0000"/>
                          </a:solidFill>
                          <a:latin typeface="Calibri"/>
                        </a:rPr>
                        <a:t>Etkilenen Kişiler” </a:t>
                      </a:r>
                      <a:r>
                        <a:rPr lang="tr-TR" sz="2400" b="1" i="0" u="none" strike="noStrike" dirty="0" smtClean="0">
                          <a:solidFill>
                            <a:srgbClr val="FF0000"/>
                          </a:solidFill>
                          <a:latin typeface="Calibri"/>
                        </a:rPr>
                        <a:t>           </a:t>
                      </a:r>
                      <a:r>
                        <a:rPr lang="tr-TR" sz="2400" b="1" i="0" u="none" strike="noStrike" dirty="0">
                          <a:solidFill>
                            <a:srgbClr val="FF0000"/>
                          </a:solidFill>
                          <a:latin typeface="Calibri"/>
                        </a:rPr>
                        <a:t/>
                      </a:r>
                      <a:br>
                        <a:rPr lang="tr-TR" sz="2400" b="1" i="0" u="none" strike="noStrike" dirty="0">
                          <a:solidFill>
                            <a:srgbClr val="FF0000"/>
                          </a:solidFill>
                          <a:latin typeface="Calibri"/>
                        </a:rPr>
                      </a:br>
                      <a:r>
                        <a:rPr lang="tr-TR" sz="2400" b="1" i="0" u="none" strike="noStrike" dirty="0" smtClean="0">
                          <a:solidFill>
                            <a:srgbClr val="FF0000"/>
                          </a:solidFill>
                          <a:latin typeface="Calibri"/>
                        </a:rPr>
                        <a:t>   bölümüne yapılan risk               </a:t>
                      </a:r>
                    </a:p>
                    <a:p>
                      <a:pPr algn="l" fontAlgn="ctr"/>
                      <a:r>
                        <a:rPr lang="tr-TR" sz="2400" b="1" i="0" u="none" strike="noStrike" dirty="0" smtClean="0">
                          <a:solidFill>
                            <a:srgbClr val="FF0000"/>
                          </a:solidFill>
                          <a:latin typeface="Calibri"/>
                        </a:rPr>
                        <a:t>   değerlendirmesinde      </a:t>
                      </a:r>
                    </a:p>
                    <a:p>
                      <a:pPr algn="l" fontAlgn="ctr"/>
                      <a:r>
                        <a:rPr lang="tr-TR" sz="2400" b="1" i="0" u="none" strike="noStrike" dirty="0" smtClean="0">
                          <a:solidFill>
                            <a:srgbClr val="FF0000"/>
                          </a:solidFill>
                          <a:latin typeface="Calibri"/>
                        </a:rPr>
                        <a:t>   zarar görebilecek kişilerin</a:t>
                      </a:r>
                    </a:p>
                    <a:p>
                      <a:pPr algn="l" fontAlgn="ctr"/>
                      <a:r>
                        <a:rPr lang="tr-TR" sz="2400" b="1" i="0" u="none" strike="noStrike" dirty="0" smtClean="0">
                          <a:solidFill>
                            <a:srgbClr val="FF0000"/>
                          </a:solidFill>
                          <a:latin typeface="Calibri"/>
                        </a:rPr>
                        <a:t>   tamamı yer almalıdır.</a:t>
                      </a:r>
                      <a:endParaRPr lang="tr-TR" sz="2400" b="1" i="0" u="none" strike="noStrike" dirty="0">
                        <a:solidFill>
                          <a:srgbClr val="FF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flipV="1">
            <a:off x="534638" y="1270000"/>
            <a:ext cx="9623488" cy="470916"/>
          </a:xfrm>
        </p:spPr>
        <p:txBody>
          <a:bodyPr/>
          <a:lstStyle/>
          <a:p>
            <a:endParaRPr lang="tr-TR" dirty="0"/>
          </a:p>
        </p:txBody>
      </p:sp>
      <p:pic>
        <p:nvPicPr>
          <p:cNvPr id="4" name="Picture 8"/>
          <p:cNvPicPr>
            <a:picLocks noChangeAspect="1" noChangeArrowheads="1"/>
          </p:cNvPicPr>
          <p:nvPr/>
        </p:nvPicPr>
        <p:blipFill>
          <a:blip r:embed="rId2" cstate="print"/>
          <a:srcRect/>
          <a:stretch>
            <a:fillRect/>
          </a:stretch>
        </p:blipFill>
        <p:spPr bwMode="auto">
          <a:xfrm>
            <a:off x="3968750" y="1270000"/>
            <a:ext cx="5905501" cy="5638800"/>
          </a:xfrm>
          <a:prstGeom prst="rect">
            <a:avLst/>
          </a:prstGeom>
          <a:noFill/>
        </p:spPr>
      </p:pic>
      <p:graphicFrame>
        <p:nvGraphicFramePr>
          <p:cNvPr id="5" name="4 Tablo"/>
          <p:cNvGraphicFramePr>
            <a:graphicFrameLocks noGrp="1"/>
          </p:cNvGraphicFramePr>
          <p:nvPr/>
        </p:nvGraphicFramePr>
        <p:xfrm>
          <a:off x="387350" y="1270000"/>
          <a:ext cx="3556000" cy="5638800"/>
        </p:xfrm>
        <a:graphic>
          <a:graphicData uri="http://schemas.openxmlformats.org/drawingml/2006/table">
            <a:tbl>
              <a:tblPr/>
              <a:tblGrid>
                <a:gridCol w="3556000"/>
              </a:tblGrid>
              <a:tr h="5638800">
                <a:tc>
                  <a:txBody>
                    <a:bodyPr/>
                    <a:lstStyle/>
                    <a:p>
                      <a:pPr algn="l" fontAlgn="ctr"/>
                      <a:r>
                        <a:rPr lang="tr-TR" sz="1600" b="0" i="0" u="none" strike="noStrike" dirty="0" smtClean="0">
                          <a:solidFill>
                            <a:srgbClr val="000000"/>
                          </a:solidFill>
                          <a:latin typeface="Calibri"/>
                        </a:rPr>
                        <a:t>  </a:t>
                      </a:r>
                      <a:r>
                        <a:rPr lang="tr-TR" sz="2400" b="1" i="0" u="sng" strike="noStrike" dirty="0" smtClean="0">
                          <a:solidFill>
                            <a:srgbClr val="FF0000"/>
                          </a:solidFill>
                          <a:latin typeface="Calibri"/>
                        </a:rPr>
                        <a:t>“</a:t>
                      </a:r>
                      <a:r>
                        <a:rPr lang="tr-TR" sz="2400" b="1" i="0" u="sng" strike="noStrike" dirty="0">
                          <a:solidFill>
                            <a:srgbClr val="FF0000"/>
                          </a:solidFill>
                          <a:latin typeface="Calibri"/>
                        </a:rPr>
                        <a:t>Karşılaşılabilecek Riskler”</a:t>
                      </a:r>
                      <a:r>
                        <a:rPr lang="tr-TR" sz="2400" b="0" i="0" u="none" strike="noStrike" dirty="0">
                          <a:solidFill>
                            <a:srgbClr val="000000"/>
                          </a:solidFill>
                          <a:latin typeface="Calibri"/>
                        </a:rPr>
                        <a:t/>
                      </a:r>
                      <a:br>
                        <a:rPr lang="tr-TR" sz="2400" b="0" i="0" u="none" strike="noStrike" dirty="0">
                          <a:solidFill>
                            <a:srgbClr val="000000"/>
                          </a:solidFill>
                          <a:latin typeface="Calibri"/>
                        </a:rPr>
                      </a:br>
                      <a:r>
                        <a:rPr lang="tr-TR" sz="2400" b="0" i="0" u="none" strike="noStrike" baseline="0" dirty="0" smtClean="0">
                          <a:solidFill>
                            <a:srgbClr val="000000"/>
                          </a:solidFill>
                          <a:latin typeface="Calibri"/>
                        </a:rPr>
                        <a:t>  </a:t>
                      </a:r>
                      <a:r>
                        <a:rPr lang="tr-TR" sz="2400" b="0" i="0" u="none" strike="noStrike" dirty="0" smtClean="0">
                          <a:solidFill>
                            <a:srgbClr val="000000"/>
                          </a:solidFill>
                          <a:latin typeface="Calibri"/>
                        </a:rPr>
                        <a:t> </a:t>
                      </a:r>
                      <a:r>
                        <a:rPr lang="tr-TR" sz="2400" b="0" i="0" u="none" strike="noStrike" dirty="0" smtClean="0">
                          <a:solidFill>
                            <a:srgbClr val="002060"/>
                          </a:solidFill>
                          <a:latin typeface="Calibri"/>
                        </a:rPr>
                        <a:t>bölümünde</a:t>
                      </a:r>
                      <a:r>
                        <a:rPr lang="tr-TR" sz="2400" b="0" i="0" u="none" strike="noStrike" dirty="0">
                          <a:solidFill>
                            <a:srgbClr val="002060"/>
                          </a:solidFill>
                          <a:latin typeface="Calibri"/>
                        </a:rPr>
                        <a:t>, yapılan </a:t>
                      </a:r>
                      <a:r>
                        <a:rPr lang="tr-TR" sz="2400" b="0" i="0" u="none" strike="noStrike" dirty="0" smtClean="0">
                          <a:solidFill>
                            <a:srgbClr val="002060"/>
                          </a:solidFill>
                          <a:latin typeface="Calibri"/>
                        </a:rPr>
                        <a:t>risk</a:t>
                      </a:r>
                    </a:p>
                    <a:p>
                      <a:pPr algn="l" fontAlgn="ctr"/>
                      <a:r>
                        <a:rPr lang="tr-TR" sz="2400" b="0" i="0" u="none" strike="noStrike" dirty="0" smtClean="0">
                          <a:solidFill>
                            <a:srgbClr val="002060"/>
                          </a:solidFill>
                          <a:latin typeface="Calibri"/>
                        </a:rPr>
                        <a:t>   analizdeki</a:t>
                      </a:r>
                      <a:r>
                        <a:rPr lang="tr-TR" sz="2400" b="0" i="0" u="none" strike="noStrike" baseline="0" dirty="0" smtClean="0">
                          <a:solidFill>
                            <a:srgbClr val="002060"/>
                          </a:solidFill>
                          <a:latin typeface="Calibri"/>
                        </a:rPr>
                        <a:t> tehlikenin </a:t>
                      </a:r>
                    </a:p>
                    <a:p>
                      <a:pPr algn="l" fontAlgn="ctr"/>
                      <a:r>
                        <a:rPr lang="tr-TR" sz="2400" b="0" i="0" u="none" strike="noStrike" baseline="0" dirty="0" smtClean="0">
                          <a:solidFill>
                            <a:srgbClr val="002060"/>
                          </a:solidFill>
                          <a:latin typeface="Calibri"/>
                        </a:rPr>
                        <a:t>   oluşturduğu riskin</a:t>
                      </a:r>
                    </a:p>
                    <a:p>
                      <a:pPr algn="l" fontAlgn="ctr"/>
                      <a:r>
                        <a:rPr lang="tr-TR" sz="2400" b="0" i="0" u="none" strike="noStrike" baseline="0" dirty="0" smtClean="0">
                          <a:solidFill>
                            <a:srgbClr val="002060"/>
                          </a:solidFill>
                          <a:latin typeface="Calibri"/>
                        </a:rPr>
                        <a:t>   gerçekleşmesi durumunda</a:t>
                      </a:r>
                    </a:p>
                    <a:p>
                      <a:pPr algn="l" fontAlgn="ctr"/>
                      <a:r>
                        <a:rPr lang="tr-TR" sz="2400" b="0" i="0" u="none" strike="noStrike" baseline="0" dirty="0" smtClean="0">
                          <a:solidFill>
                            <a:srgbClr val="002060"/>
                          </a:solidFill>
                          <a:latin typeface="Calibri"/>
                        </a:rPr>
                        <a:t>   etkilenen kişilerin</a:t>
                      </a:r>
                    </a:p>
                    <a:p>
                      <a:pPr algn="l" fontAlgn="ctr"/>
                      <a:r>
                        <a:rPr lang="tr-TR" sz="2400" b="0" i="0" u="none" strike="noStrike" baseline="0" dirty="0" smtClean="0">
                          <a:solidFill>
                            <a:srgbClr val="002060"/>
                          </a:solidFill>
                          <a:latin typeface="Calibri"/>
                        </a:rPr>
                        <a:t>   karşılaşabileceği risklerin</a:t>
                      </a:r>
                    </a:p>
                    <a:p>
                      <a:pPr algn="l" fontAlgn="ctr"/>
                      <a:r>
                        <a:rPr lang="tr-TR" sz="2400" b="0" i="0" u="none" strike="noStrike" baseline="0" dirty="0" smtClean="0">
                          <a:solidFill>
                            <a:srgbClr val="002060"/>
                          </a:solidFill>
                          <a:latin typeface="Calibri"/>
                        </a:rPr>
                        <a:t>   hangileri olduğu </a:t>
                      </a:r>
                    </a:p>
                    <a:p>
                      <a:pPr algn="l" fontAlgn="ctr"/>
                      <a:r>
                        <a:rPr lang="tr-TR" sz="2400" b="0" i="0" u="none" strike="noStrike" baseline="0" dirty="0" smtClean="0">
                          <a:solidFill>
                            <a:srgbClr val="002060"/>
                          </a:solidFill>
                          <a:latin typeface="Calibri"/>
                        </a:rPr>
                        <a:t>   seçilecektir.</a:t>
                      </a:r>
                      <a:endParaRPr lang="tr-TR" sz="2400" b="0" i="0" u="none" strike="noStrike" dirty="0">
                        <a:solidFill>
                          <a:srgbClr val="00206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1150" y="1346200"/>
            <a:ext cx="10093321" cy="301898"/>
          </a:xfrm>
        </p:spPr>
        <p:txBody>
          <a:bodyPr/>
          <a:lstStyle/>
          <a:p>
            <a:pPr algn="ctr"/>
            <a:r>
              <a:rPr lang="tr-TR" sz="2800" dirty="0" smtClean="0"/>
              <a:t>RİSK DEĞERLENDİRME KRİTERLERİ</a:t>
            </a:r>
            <a:endParaRPr lang="tr-TR" sz="2800" dirty="0"/>
          </a:p>
        </p:txBody>
      </p:sp>
      <p:sp>
        <p:nvSpPr>
          <p:cNvPr id="3" name="2 Metin Yer Tutucusu"/>
          <p:cNvSpPr>
            <a:spLocks noGrp="1"/>
          </p:cNvSpPr>
          <p:nvPr>
            <p:ph type="body" idx="1"/>
          </p:nvPr>
        </p:nvSpPr>
        <p:spPr>
          <a:xfrm>
            <a:off x="534638" y="1740916"/>
            <a:ext cx="9623488" cy="138684"/>
          </a:xfrm>
        </p:spPr>
        <p:txBody>
          <a:bodyPr/>
          <a:lstStyle/>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xmlns="" val="2098334916"/>
              </p:ext>
            </p:extLst>
          </p:nvPr>
        </p:nvGraphicFramePr>
        <p:xfrm>
          <a:off x="539750" y="1803401"/>
          <a:ext cx="9677399" cy="5162549"/>
        </p:xfrm>
        <a:graphic>
          <a:graphicData uri="http://schemas.openxmlformats.org/drawingml/2006/table">
            <a:tbl>
              <a:tblPr/>
              <a:tblGrid>
                <a:gridCol w="1722757"/>
                <a:gridCol w="6216905"/>
                <a:gridCol w="1737737"/>
              </a:tblGrid>
              <a:tr h="842424">
                <a:tc gridSpan="3">
                  <a:txBody>
                    <a:bodyPr/>
                    <a:lstStyle/>
                    <a:p>
                      <a:pPr algn="ctr" fontAlgn="ctr"/>
                      <a:r>
                        <a:rPr lang="tr-TR" sz="2400" b="1" i="0" u="none" strike="noStrike" dirty="0" smtClean="0">
                          <a:solidFill>
                            <a:srgbClr val="000000"/>
                          </a:solidFill>
                          <a:latin typeface="Calibri"/>
                        </a:rPr>
                        <a:t>Tablo.1  Belirli </a:t>
                      </a:r>
                      <a:r>
                        <a:rPr lang="tr-TR" sz="2400" b="1" i="0" u="none" strike="noStrike" dirty="0">
                          <a:solidFill>
                            <a:srgbClr val="000000"/>
                          </a:solidFill>
                          <a:latin typeface="Calibri"/>
                        </a:rPr>
                        <a:t>Bir Tehlike Olayının Meydana Gelme </a:t>
                      </a:r>
                      <a:r>
                        <a:rPr lang="tr-TR" sz="2400" b="1" i="0" u="none" strike="noStrike" dirty="0" smtClean="0">
                          <a:solidFill>
                            <a:srgbClr val="000000"/>
                          </a:solidFill>
                          <a:latin typeface="Calibri"/>
                        </a:rPr>
                        <a:t>Olasılığı</a:t>
                      </a:r>
                      <a:endParaRPr lang="tr-TR" sz="2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864025">
                <a:tc>
                  <a:txBody>
                    <a:bodyPr/>
                    <a:lstStyle/>
                    <a:p>
                      <a:pPr algn="ctr" fontAlgn="ctr"/>
                      <a:r>
                        <a:rPr lang="tr-TR" sz="2400" b="1" i="0" u="none" strike="noStrike" dirty="0">
                          <a:solidFill>
                            <a:srgbClr val="FF0000"/>
                          </a:solidFill>
                          <a:latin typeface="Calibri"/>
                        </a:rPr>
                        <a:t>ÇOK</a:t>
                      </a:r>
                      <a:br>
                        <a:rPr lang="tr-TR" sz="2400" b="1" i="0" u="none" strike="noStrike" dirty="0">
                          <a:solidFill>
                            <a:srgbClr val="FF0000"/>
                          </a:solidFill>
                          <a:latin typeface="Calibri"/>
                        </a:rPr>
                      </a:br>
                      <a:r>
                        <a:rPr lang="tr-TR" sz="2400" b="1" i="0" u="none" strike="noStrike" dirty="0">
                          <a:solidFill>
                            <a:srgbClr val="FF0000"/>
                          </a:solidFill>
                          <a:latin typeface="Calibri"/>
                        </a:rPr>
                        <a:t>YÜKSEK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FF0000"/>
                          </a:solidFill>
                          <a:latin typeface="Calibri"/>
                        </a:rPr>
                        <a:t>Çoğu durumda kuvvetle olması beklenir.</a:t>
                      </a:r>
                      <a:br>
                        <a:rPr lang="tr-TR" sz="2400" b="1" i="0" u="none" strike="noStrike" dirty="0">
                          <a:solidFill>
                            <a:srgbClr val="FF0000"/>
                          </a:solidFill>
                          <a:latin typeface="Calibri"/>
                        </a:rPr>
                      </a:br>
                      <a:r>
                        <a:rPr lang="tr-TR" sz="2400" b="1" i="0" u="none" strike="noStrike" dirty="0">
                          <a:solidFill>
                            <a:srgbClr val="FF0000"/>
                          </a:solidFill>
                          <a:latin typeface="Calibri"/>
                        </a:rPr>
                        <a:t>(Haftada bir, Her gün)</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dirty="0">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25">
                <a:tc>
                  <a:txBody>
                    <a:bodyPr/>
                    <a:lstStyle/>
                    <a:p>
                      <a:pPr algn="ctr" fontAlgn="ctr"/>
                      <a:r>
                        <a:rPr lang="tr-TR" sz="2400" b="1" i="0" u="none" strike="noStrike" dirty="0">
                          <a:solidFill>
                            <a:srgbClr val="002060"/>
                          </a:solidFill>
                          <a:latin typeface="Calibri"/>
                        </a:rPr>
                        <a:t>YÜKSEK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002060"/>
                          </a:solidFill>
                          <a:latin typeface="Calibri"/>
                        </a:rPr>
                        <a:t>Çoğu durumda muhtemelen olacaktır.</a:t>
                      </a:r>
                      <a:br>
                        <a:rPr lang="tr-TR" sz="2400" b="1" i="0" u="none" strike="noStrike" dirty="0">
                          <a:solidFill>
                            <a:srgbClr val="002060"/>
                          </a:solidFill>
                          <a:latin typeface="Calibri"/>
                        </a:rPr>
                      </a:br>
                      <a:r>
                        <a:rPr lang="tr-TR" sz="2400" b="1" i="0" u="none" strike="noStrike" dirty="0">
                          <a:solidFill>
                            <a:srgbClr val="002060"/>
                          </a:solidFill>
                          <a:latin typeface="Calibri"/>
                        </a:rPr>
                        <a:t>(Ayda bir)</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dirty="0">
                          <a:solidFill>
                            <a:srgbClr val="00206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25">
                <a:tc>
                  <a:txBody>
                    <a:bodyPr/>
                    <a:lstStyle/>
                    <a:p>
                      <a:pPr algn="ctr" fontAlgn="ctr"/>
                      <a:r>
                        <a:rPr lang="tr-TR" sz="2400" b="1" i="0" u="none" strike="noStrike" dirty="0">
                          <a:solidFill>
                            <a:srgbClr val="00B0F0"/>
                          </a:solidFill>
                          <a:latin typeface="Calibri"/>
                        </a:rPr>
                        <a:t>ORTA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00B0F0"/>
                          </a:solidFill>
                          <a:latin typeface="Calibri"/>
                        </a:rPr>
                        <a:t>Bazen olabileceği beklenmelidir.</a:t>
                      </a:r>
                      <a:br>
                        <a:rPr lang="tr-TR" sz="2400" b="1" i="0" u="none" strike="noStrike" dirty="0">
                          <a:solidFill>
                            <a:srgbClr val="00B0F0"/>
                          </a:solidFill>
                          <a:latin typeface="Calibri"/>
                        </a:rPr>
                      </a:br>
                      <a:r>
                        <a:rPr lang="tr-TR" sz="2400" b="1" i="0" u="none" strike="noStrike" dirty="0">
                          <a:solidFill>
                            <a:srgbClr val="00B0F0"/>
                          </a:solidFill>
                          <a:latin typeface="Calibri"/>
                        </a:rPr>
                        <a:t>(Yılda birkaç kez)</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dirty="0">
                          <a:solidFill>
                            <a:srgbClr val="00B0F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25">
                <a:tc>
                  <a:txBody>
                    <a:bodyPr/>
                    <a:lstStyle/>
                    <a:p>
                      <a:pPr algn="ctr" fontAlgn="ctr"/>
                      <a:r>
                        <a:rPr lang="tr-TR" sz="2400" b="1" i="0" u="none" strike="noStrike" dirty="0">
                          <a:solidFill>
                            <a:srgbClr val="00B050"/>
                          </a:solidFill>
                          <a:latin typeface="Calibri"/>
                        </a:rPr>
                        <a:t>DÜŞÜK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00B050"/>
                          </a:solidFill>
                          <a:latin typeface="Calibri"/>
                        </a:rPr>
                        <a:t>Zayıf bir ihtimalle olabileceği beklenir.</a:t>
                      </a:r>
                      <a:br>
                        <a:rPr lang="tr-TR" sz="2400" b="1" i="0" u="none" strike="noStrike" dirty="0">
                          <a:solidFill>
                            <a:srgbClr val="00B050"/>
                          </a:solidFill>
                          <a:latin typeface="Calibri"/>
                        </a:rPr>
                      </a:br>
                      <a:r>
                        <a:rPr lang="tr-TR" sz="2400" b="1" i="0" u="none" strike="noStrike" dirty="0">
                          <a:solidFill>
                            <a:srgbClr val="00B050"/>
                          </a:solidFill>
                          <a:latin typeface="Calibri"/>
                        </a:rPr>
                        <a:t>(Yılda bir kez)</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dirty="0">
                          <a:solidFill>
                            <a:srgbClr val="00B05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25">
                <a:tc>
                  <a:txBody>
                    <a:bodyPr/>
                    <a:lstStyle/>
                    <a:p>
                      <a:pPr algn="ctr" fontAlgn="ctr"/>
                      <a:r>
                        <a:rPr lang="tr-TR" sz="2400" b="1" i="0" u="none" strike="noStrike" dirty="0">
                          <a:solidFill>
                            <a:schemeClr val="accent6">
                              <a:lumMod val="75000"/>
                            </a:schemeClr>
                          </a:solidFill>
                          <a:latin typeface="Calibri"/>
                        </a:rPr>
                        <a:t>ÇOK DÜŞÜK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chemeClr val="accent6">
                              <a:lumMod val="75000"/>
                            </a:schemeClr>
                          </a:solidFill>
                          <a:latin typeface="Calibri"/>
                        </a:rPr>
                        <a:t>Ancak istisnai durumlarda olabilir.</a:t>
                      </a:r>
                      <a:br>
                        <a:rPr lang="tr-TR" sz="2400" b="1" i="0" u="none" strike="noStrike" dirty="0">
                          <a:solidFill>
                            <a:schemeClr val="accent6">
                              <a:lumMod val="75000"/>
                            </a:schemeClr>
                          </a:solidFill>
                          <a:latin typeface="Calibri"/>
                        </a:rPr>
                      </a:br>
                      <a:r>
                        <a:rPr lang="tr-TR" sz="2400" b="1" i="0" u="none" strike="noStrike" dirty="0">
                          <a:solidFill>
                            <a:schemeClr val="accent6">
                              <a:lumMod val="75000"/>
                            </a:schemeClr>
                          </a:solidFill>
                          <a:latin typeface="Calibri"/>
                        </a:rPr>
                        <a:t>(Birkaç yılda bir)</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dirty="0">
                          <a:solidFill>
                            <a:schemeClr val="accent6">
                              <a:lumMod val="75000"/>
                            </a:schemeClr>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291084"/>
          </a:xfrm>
        </p:spPr>
        <p:txBody>
          <a:bodyPr/>
          <a:lstStyle/>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xmlns="" val="1291729604"/>
              </p:ext>
            </p:extLst>
          </p:nvPr>
        </p:nvGraphicFramePr>
        <p:xfrm>
          <a:off x="539750" y="1270000"/>
          <a:ext cx="9601200" cy="5791200"/>
        </p:xfrm>
        <a:graphic>
          <a:graphicData uri="http://schemas.openxmlformats.org/drawingml/2006/table">
            <a:tbl>
              <a:tblPr/>
              <a:tblGrid>
                <a:gridCol w="1669749"/>
                <a:gridCol w="6025616"/>
                <a:gridCol w="1905835"/>
              </a:tblGrid>
              <a:tr h="965200">
                <a:tc gridSpan="3">
                  <a:txBody>
                    <a:bodyPr/>
                    <a:lstStyle/>
                    <a:p>
                      <a:pPr algn="ctr" fontAlgn="ctr"/>
                      <a:r>
                        <a:rPr lang="tr-TR" sz="2000" b="1" i="0" u="none" strike="noStrike" dirty="0">
                          <a:solidFill>
                            <a:srgbClr val="000000"/>
                          </a:solidFill>
                          <a:latin typeface="Calibri"/>
                        </a:rPr>
                        <a:t>TABLO.2  Tehlikeli Olayın Ortaya Çıkardığı Zarar, Hasar ve Yaralanmanın Şiddeti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965200">
                <a:tc>
                  <a:txBody>
                    <a:bodyPr/>
                    <a:lstStyle/>
                    <a:p>
                      <a:pPr algn="ctr" fontAlgn="ctr"/>
                      <a:r>
                        <a:rPr lang="tr-TR" sz="2000" b="1" i="0" u="none" strike="noStrike" dirty="0">
                          <a:solidFill>
                            <a:schemeClr val="accent6">
                              <a:lumMod val="75000"/>
                            </a:schemeClr>
                          </a:solidFill>
                          <a:latin typeface="Calibri"/>
                        </a:rPr>
                        <a:t>ÇOK</a:t>
                      </a:r>
                      <a:br>
                        <a:rPr lang="tr-TR" sz="2000" b="1" i="0" u="none" strike="noStrike" dirty="0">
                          <a:solidFill>
                            <a:schemeClr val="accent6">
                              <a:lumMod val="75000"/>
                            </a:schemeClr>
                          </a:solidFill>
                          <a:latin typeface="Calibri"/>
                        </a:rPr>
                      </a:br>
                      <a:r>
                        <a:rPr lang="tr-TR" sz="2000" b="1" i="0" u="none" strike="noStrike" dirty="0">
                          <a:solidFill>
                            <a:schemeClr val="accent6">
                              <a:lumMod val="75000"/>
                            </a:schemeClr>
                          </a:solidFill>
                          <a:latin typeface="Calibri"/>
                        </a:rPr>
                        <a:t>HAFİF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solidFill>
                            <a:schemeClr val="accent6">
                              <a:lumMod val="75000"/>
                            </a:schemeClr>
                          </a:solidFill>
                          <a:latin typeface="Calibri"/>
                        </a:rPr>
                        <a:t>Yaralanma yok, düşük mali kayıp</a:t>
                      </a:r>
                      <a:br>
                        <a:rPr lang="tr-TR" sz="2000" b="1" i="0" u="none" strike="noStrike" dirty="0">
                          <a:solidFill>
                            <a:schemeClr val="accent6">
                              <a:lumMod val="75000"/>
                            </a:schemeClr>
                          </a:solidFill>
                          <a:latin typeface="Calibri"/>
                        </a:rPr>
                      </a:br>
                      <a:endParaRPr lang="tr-TR" sz="2000" b="1" i="0" u="none" strike="noStrike" dirty="0">
                        <a:solidFill>
                          <a:schemeClr val="accent6">
                            <a:lumMod val="75000"/>
                          </a:schemeClr>
                        </a:solidFill>
                        <a:latin typeface="Calibri"/>
                      </a:endParaRP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chemeClr val="accent6">
                              <a:lumMod val="75000"/>
                            </a:schemeClr>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200">
                <a:tc>
                  <a:txBody>
                    <a:bodyPr/>
                    <a:lstStyle/>
                    <a:p>
                      <a:pPr algn="ctr" fontAlgn="ctr"/>
                      <a:r>
                        <a:rPr lang="tr-TR" sz="2000" b="1" i="0" u="none" strike="noStrike" dirty="0">
                          <a:solidFill>
                            <a:srgbClr val="00B050"/>
                          </a:solidFill>
                          <a:latin typeface="Calibri"/>
                        </a:rPr>
                        <a:t>HAFİF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solidFill>
                            <a:srgbClr val="00B050"/>
                          </a:solidFill>
                          <a:latin typeface="Calibri"/>
                        </a:rPr>
                        <a:t>İlkyardım tedavisini ve bulunduğu yerden</a:t>
                      </a:r>
                      <a:br>
                        <a:rPr lang="tr-TR" sz="2000" b="1" i="0" u="none" strike="noStrike" dirty="0">
                          <a:solidFill>
                            <a:srgbClr val="00B050"/>
                          </a:solidFill>
                          <a:latin typeface="Calibri"/>
                        </a:rPr>
                      </a:br>
                      <a:r>
                        <a:rPr lang="tr-TR" sz="2000" b="1" i="0" u="none" strike="noStrike" dirty="0">
                          <a:solidFill>
                            <a:srgbClr val="00B050"/>
                          </a:solidFill>
                          <a:latin typeface="Calibri"/>
                        </a:rPr>
                        <a:t>uzaklaştırmayı gerektirir, Orta düzeyde</a:t>
                      </a:r>
                      <a:br>
                        <a:rPr lang="tr-TR" sz="2000" b="1" i="0" u="none" strike="noStrike" dirty="0">
                          <a:solidFill>
                            <a:srgbClr val="00B050"/>
                          </a:solidFill>
                          <a:latin typeface="Calibri"/>
                        </a:rPr>
                      </a:br>
                      <a:r>
                        <a:rPr lang="tr-TR" sz="2000" b="1" i="0" u="none" strike="noStrike" dirty="0">
                          <a:solidFill>
                            <a:srgbClr val="00B050"/>
                          </a:solidFill>
                          <a:latin typeface="Calibri"/>
                        </a:rPr>
                        <a:t>mali kayıp</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B05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200">
                <a:tc>
                  <a:txBody>
                    <a:bodyPr/>
                    <a:lstStyle/>
                    <a:p>
                      <a:pPr algn="ctr" fontAlgn="ctr"/>
                      <a:r>
                        <a:rPr lang="tr-TR" sz="2000" b="1" i="0" u="none" strike="noStrike" dirty="0">
                          <a:solidFill>
                            <a:srgbClr val="00B0F0"/>
                          </a:solidFill>
                          <a:latin typeface="Calibri"/>
                        </a:rPr>
                        <a:t>ORTA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solidFill>
                            <a:srgbClr val="00B0F0"/>
                          </a:solidFill>
                          <a:latin typeface="Calibri"/>
                        </a:rPr>
                        <a:t>Tıbbi müdahaleyi ve dışarıdan yardımla</a:t>
                      </a:r>
                      <a:br>
                        <a:rPr lang="tr-TR" sz="2000" b="1" i="0" u="none" strike="noStrike" dirty="0">
                          <a:solidFill>
                            <a:srgbClr val="00B0F0"/>
                          </a:solidFill>
                          <a:latin typeface="Calibri"/>
                        </a:rPr>
                      </a:br>
                      <a:r>
                        <a:rPr lang="tr-TR" sz="2000" b="1" i="0" u="none" strike="noStrike" dirty="0">
                          <a:solidFill>
                            <a:srgbClr val="00B0F0"/>
                          </a:solidFill>
                          <a:latin typeface="Calibri"/>
                        </a:rPr>
                        <a:t>bulunduğu yerden derhal uzaklaştırmayı gerektirir,</a:t>
                      </a:r>
                      <a:br>
                        <a:rPr lang="tr-TR" sz="2000" b="1" i="0" u="none" strike="noStrike" dirty="0">
                          <a:solidFill>
                            <a:srgbClr val="00B0F0"/>
                          </a:solidFill>
                          <a:latin typeface="Calibri"/>
                        </a:rPr>
                      </a:br>
                      <a:r>
                        <a:rPr lang="tr-TR" sz="2000" b="1" i="0" u="none" strike="noStrike" dirty="0">
                          <a:solidFill>
                            <a:srgbClr val="00B0F0"/>
                          </a:solidFill>
                          <a:latin typeface="Calibri"/>
                        </a:rPr>
                        <a:t>yüksek düzeyde mali kayıp</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B0F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200">
                <a:tc>
                  <a:txBody>
                    <a:bodyPr/>
                    <a:lstStyle/>
                    <a:p>
                      <a:pPr algn="ctr" fontAlgn="ctr"/>
                      <a:r>
                        <a:rPr lang="tr-TR" sz="2000" b="1" i="0" u="none" strike="noStrike" dirty="0">
                          <a:solidFill>
                            <a:srgbClr val="002060"/>
                          </a:solidFill>
                          <a:latin typeface="Calibri"/>
                        </a:rPr>
                        <a:t>CİDDİ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solidFill>
                            <a:srgbClr val="002060"/>
                          </a:solidFill>
                          <a:latin typeface="Calibri"/>
                        </a:rPr>
                        <a:t>Ağır yaralanma, üretim yeteneğinin kaybı, zarar </a:t>
                      </a:r>
                      <a:br>
                        <a:rPr lang="tr-TR" sz="2000" b="1" i="0" u="none" strike="noStrike" dirty="0">
                          <a:solidFill>
                            <a:srgbClr val="002060"/>
                          </a:solidFill>
                          <a:latin typeface="Calibri"/>
                        </a:rPr>
                      </a:br>
                      <a:r>
                        <a:rPr lang="tr-TR" sz="2000" b="1" i="0" u="none" strike="noStrike" dirty="0">
                          <a:solidFill>
                            <a:srgbClr val="002060"/>
                          </a:solidFill>
                          <a:latin typeface="Calibri"/>
                        </a:rPr>
                        <a:t>verilmeksizin bulunduğu yerden derhal </a:t>
                      </a:r>
                      <a:br>
                        <a:rPr lang="tr-TR" sz="2000" b="1" i="0" u="none" strike="noStrike" dirty="0">
                          <a:solidFill>
                            <a:srgbClr val="002060"/>
                          </a:solidFill>
                          <a:latin typeface="Calibri"/>
                        </a:rPr>
                      </a:br>
                      <a:r>
                        <a:rPr lang="tr-TR" sz="2000" b="1" i="0" u="none" strike="noStrike" dirty="0">
                          <a:solidFill>
                            <a:srgbClr val="002060"/>
                          </a:solidFill>
                          <a:latin typeface="Calibri"/>
                        </a:rPr>
                        <a:t>uzaklaştırmayı gerektirir,  yüksek düzeyde mali kayıp</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206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200">
                <a:tc>
                  <a:txBody>
                    <a:bodyPr/>
                    <a:lstStyle/>
                    <a:p>
                      <a:pPr algn="ctr" fontAlgn="ctr"/>
                      <a:r>
                        <a:rPr lang="tr-TR" sz="2000" b="1" i="0" u="none" strike="noStrike" dirty="0">
                          <a:solidFill>
                            <a:srgbClr val="FF0000"/>
                          </a:solidFill>
                          <a:latin typeface="Calibri"/>
                        </a:rPr>
                        <a:t>ÇOK CİDDİ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solidFill>
                            <a:srgbClr val="FF0000"/>
                          </a:solidFill>
                          <a:latin typeface="Calibri"/>
                        </a:rPr>
                        <a:t>Ölüm bulunduğu yerden uzaklaştırma </a:t>
                      </a:r>
                      <a:r>
                        <a:rPr lang="tr-TR" sz="2000" b="1" i="0" u="none" strike="noStrike" dirty="0" smtClean="0">
                          <a:solidFill>
                            <a:srgbClr val="FF0000"/>
                          </a:solidFill>
                          <a:latin typeface="Calibri"/>
                        </a:rPr>
                        <a:t>gerektiren, </a:t>
                      </a:r>
                      <a:r>
                        <a:rPr lang="tr-TR" sz="2000" b="1" i="0" u="none" strike="noStrike" dirty="0">
                          <a:solidFill>
                            <a:srgbClr val="FF0000"/>
                          </a:solidFill>
                          <a:latin typeface="Calibri"/>
                        </a:rPr>
                        <a:t/>
                      </a:r>
                      <a:br>
                        <a:rPr lang="tr-TR" sz="2000" b="1" i="0" u="none" strike="noStrike" dirty="0">
                          <a:solidFill>
                            <a:srgbClr val="FF0000"/>
                          </a:solidFill>
                          <a:latin typeface="Calibri"/>
                        </a:rPr>
                      </a:br>
                      <a:r>
                        <a:rPr lang="tr-TR" sz="2000" b="1" i="0" u="none" strike="noStrike" dirty="0">
                          <a:solidFill>
                            <a:srgbClr val="FF0000"/>
                          </a:solidFill>
                          <a:latin typeface="Calibri"/>
                        </a:rPr>
                        <a:t>çok yüksek düzeyde mali kayıp</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138684"/>
          </a:xfrm>
        </p:spPr>
        <p:txBody>
          <a:bodyPr/>
          <a:lstStyle/>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xmlns="" val="2748249591"/>
              </p:ext>
            </p:extLst>
          </p:nvPr>
        </p:nvGraphicFramePr>
        <p:xfrm>
          <a:off x="615948" y="1410136"/>
          <a:ext cx="9601204" cy="5718733"/>
        </p:xfrm>
        <a:graphic>
          <a:graphicData uri="http://schemas.openxmlformats.org/drawingml/2006/table">
            <a:tbl>
              <a:tblPr/>
              <a:tblGrid>
                <a:gridCol w="1231911"/>
                <a:gridCol w="1235760"/>
                <a:gridCol w="1185713"/>
                <a:gridCol w="1189564"/>
                <a:gridCol w="1189564"/>
                <a:gridCol w="1189564"/>
                <a:gridCol w="1189564"/>
                <a:gridCol w="1189564"/>
              </a:tblGrid>
              <a:tr h="355855">
                <a:tc gridSpan="8">
                  <a:txBody>
                    <a:bodyPr/>
                    <a:lstStyle/>
                    <a:p>
                      <a:pPr algn="ctr" fontAlgn="ctr"/>
                      <a:r>
                        <a:rPr lang="tr-TR" sz="2000" b="0" i="0" u="none" strike="noStrike" dirty="0">
                          <a:solidFill>
                            <a:srgbClr val="000000"/>
                          </a:solidFill>
                          <a:latin typeface="Calibri"/>
                        </a:rPr>
                        <a:t>TABLO.3  Risklerin Ağırlık Oranları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5395">
                <a:tc rowSpan="3" gridSpan="3">
                  <a:txBody>
                    <a:bodyPr/>
                    <a:lstStyle/>
                    <a:p>
                      <a:pPr algn="ctr" fontAlgn="ctr"/>
                      <a:r>
                        <a:rPr lang="tr-TR" sz="2000" b="0" i="0" u="none" strike="noStrike">
                          <a:solidFill>
                            <a:srgbClr val="000000"/>
                          </a:solidFill>
                          <a:latin typeface="Calibri"/>
                        </a:rPr>
                        <a:t>SONUÇ</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gridSpan="5">
                  <a:txBody>
                    <a:bodyPr/>
                    <a:lstStyle/>
                    <a:p>
                      <a:pPr algn="ctr" fontAlgn="ctr"/>
                      <a:r>
                        <a:rPr lang="tr-TR" sz="2000" b="0" i="0" u="none" strike="noStrike">
                          <a:solidFill>
                            <a:srgbClr val="000000"/>
                          </a:solidFill>
                          <a:latin typeface="Calibri"/>
                        </a:rPr>
                        <a:t>ŞİDDET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806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r>
                        <a:rPr lang="tr-TR" sz="2000" b="0" i="0" u="none" strike="noStrike" dirty="0">
                          <a:solidFill>
                            <a:srgbClr val="000000"/>
                          </a:solidFill>
                          <a:latin typeface="Calibri"/>
                        </a:rPr>
                        <a:t>ÇOK</a:t>
                      </a:r>
                      <a:br>
                        <a:rPr lang="tr-TR" sz="2000" b="0" i="0" u="none" strike="noStrike" dirty="0">
                          <a:solidFill>
                            <a:srgbClr val="000000"/>
                          </a:solidFill>
                          <a:latin typeface="Calibri"/>
                        </a:rPr>
                      </a:br>
                      <a:r>
                        <a:rPr lang="tr-TR" sz="2000" b="0" i="0" u="none" strike="noStrike" dirty="0">
                          <a:solidFill>
                            <a:srgbClr val="000000"/>
                          </a:solidFill>
                          <a:latin typeface="Calibri"/>
                        </a:rPr>
                        <a:t>HAFİF</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HAFİF</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ORTA</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CİDDİ</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ÇOK </a:t>
                      </a:r>
                      <a:br>
                        <a:rPr lang="tr-TR" sz="2000" b="0" i="0" u="none" strike="noStrike">
                          <a:solidFill>
                            <a:srgbClr val="000000"/>
                          </a:solidFill>
                          <a:latin typeface="Calibri"/>
                        </a:rPr>
                      </a:br>
                      <a:r>
                        <a:rPr lang="tr-TR" sz="2000" b="0" i="0" u="none" strike="noStrike">
                          <a:solidFill>
                            <a:srgbClr val="000000"/>
                          </a:solidFill>
                          <a:latin typeface="Calibri"/>
                        </a:rPr>
                        <a:t>CİDDİ</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9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r>
                        <a:rPr lang="tr-TR" sz="2000" b="0" i="0" u="none" strike="noStrike">
                          <a:solidFill>
                            <a:srgbClr val="000000"/>
                          </a:solidFill>
                          <a:latin typeface="Calibri"/>
                        </a:rPr>
                        <a:t>1</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2</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3</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0790">
                <a:tc rowSpan="5">
                  <a:txBody>
                    <a:bodyPr/>
                    <a:lstStyle/>
                    <a:p>
                      <a:pPr algn="ctr" fontAlgn="ctr"/>
                      <a:r>
                        <a:rPr lang="tr-TR" sz="2000" b="0" i="0" u="none" strike="noStrike">
                          <a:solidFill>
                            <a:srgbClr val="000000"/>
                          </a:solidFill>
                          <a:latin typeface="Calibri"/>
                        </a:rPr>
                        <a:t>OLASALIK</a:t>
                      </a:r>
                    </a:p>
                  </a:txBody>
                  <a:tcPr marL="8538" marR="8538" marT="853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ÇOK</a:t>
                      </a:r>
                      <a:br>
                        <a:rPr lang="tr-TR" sz="2000" b="0" i="0" u="none" strike="noStrike">
                          <a:solidFill>
                            <a:srgbClr val="000000"/>
                          </a:solidFill>
                          <a:latin typeface="Calibri"/>
                        </a:rPr>
                      </a:br>
                      <a:r>
                        <a:rPr lang="tr-TR" sz="2000" b="0" i="0" u="none" strike="noStrike">
                          <a:solidFill>
                            <a:srgbClr val="000000"/>
                          </a:solidFill>
                          <a:latin typeface="Calibri"/>
                        </a:rPr>
                        <a:t>DÜŞÜK</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1</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(Ç.D)</a:t>
                      </a:r>
                      <a:br>
                        <a:rPr lang="tr-TR" sz="2000" b="0" i="0" u="none" strike="noStrike">
                          <a:solidFill>
                            <a:srgbClr val="000000"/>
                          </a:solidFill>
                          <a:latin typeface="Calibri"/>
                        </a:rPr>
                      </a:br>
                      <a:r>
                        <a:rPr lang="tr-TR" sz="2000" b="0" i="0" u="none" strike="noStrike">
                          <a:solidFill>
                            <a:srgbClr val="000000"/>
                          </a:solidFill>
                          <a:latin typeface="Calibri"/>
                        </a:rPr>
                        <a:t>1</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2</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3</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2000" b="0" i="0" u="none" strike="noStrike" dirty="0">
                          <a:solidFill>
                            <a:srgbClr val="FFFF00"/>
                          </a:solidFill>
                          <a:latin typeface="Calibri"/>
                        </a:rPr>
                        <a:t>(D)</a:t>
                      </a:r>
                      <a:br>
                        <a:rPr lang="tr-TR" sz="2000" b="0" i="0" u="none" strike="noStrike" dirty="0">
                          <a:solidFill>
                            <a:srgbClr val="FFFF00"/>
                          </a:solidFill>
                          <a:latin typeface="Calibri"/>
                        </a:rPr>
                      </a:br>
                      <a:r>
                        <a:rPr lang="tr-TR" sz="2000" b="0" i="0" u="none" strike="noStrike" dirty="0">
                          <a:solidFill>
                            <a:srgbClr val="FFFF00"/>
                          </a:solidFill>
                          <a:latin typeface="Calibri"/>
                        </a:rPr>
                        <a:t>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2000" b="0" i="0" u="none" strike="noStrike" dirty="0">
                          <a:solidFill>
                            <a:srgbClr val="FFFF00"/>
                          </a:solidFill>
                          <a:latin typeface="Calibri"/>
                        </a:rPr>
                        <a:t>(D)</a:t>
                      </a:r>
                      <a:br>
                        <a:rPr lang="tr-TR" sz="2000" b="0" i="0" u="none" strike="noStrike" dirty="0">
                          <a:solidFill>
                            <a:srgbClr val="FFFF00"/>
                          </a:solidFill>
                          <a:latin typeface="Calibri"/>
                        </a:rPr>
                      </a:br>
                      <a:r>
                        <a:rPr lang="tr-TR" sz="2000" b="0" i="0" u="none" strike="noStrike" dirty="0">
                          <a:solidFill>
                            <a:srgbClr val="FFFF00"/>
                          </a:solidFill>
                          <a:latin typeface="Calibri"/>
                        </a:rPr>
                        <a:t>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90790">
                <a:tc vMerge="1">
                  <a:txBody>
                    <a:bodyPr/>
                    <a:lstStyle/>
                    <a:p>
                      <a:endParaRPr lang="tr-TR"/>
                    </a:p>
                  </a:txBody>
                  <a:tcPr/>
                </a:tc>
                <a:tc>
                  <a:txBody>
                    <a:bodyPr/>
                    <a:lstStyle/>
                    <a:p>
                      <a:pPr algn="ctr" fontAlgn="ctr"/>
                      <a:r>
                        <a:rPr lang="tr-TR" sz="2000" b="0" i="0" u="none" strike="noStrike">
                          <a:solidFill>
                            <a:srgbClr val="000000"/>
                          </a:solidFill>
                          <a:latin typeface="Calibri"/>
                        </a:rPr>
                        <a:t>DÜŞÜK</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2</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2</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6</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2000" b="0" i="0" u="none" strike="noStrike" dirty="0">
                          <a:solidFill>
                            <a:srgbClr val="FFFF00"/>
                          </a:solidFill>
                          <a:latin typeface="Calibri"/>
                        </a:rPr>
                        <a:t>(O)</a:t>
                      </a:r>
                      <a:br>
                        <a:rPr lang="tr-TR" sz="2000" b="0" i="0" u="none" strike="noStrike" dirty="0">
                          <a:solidFill>
                            <a:srgbClr val="FFFF00"/>
                          </a:solidFill>
                          <a:latin typeface="Calibri"/>
                        </a:rPr>
                      </a:br>
                      <a:r>
                        <a:rPr lang="tr-TR" sz="2000" b="0" i="0" u="none" strike="noStrike" dirty="0">
                          <a:solidFill>
                            <a:srgbClr val="FFFF00"/>
                          </a:solidFill>
                          <a:latin typeface="Calibri"/>
                        </a:rPr>
                        <a:t>8</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2000" b="0" i="0" u="none" strike="noStrike" dirty="0">
                          <a:solidFill>
                            <a:srgbClr val="FFFF00"/>
                          </a:solidFill>
                          <a:latin typeface="Calibri"/>
                        </a:rPr>
                        <a:t>(O)</a:t>
                      </a:r>
                      <a:br>
                        <a:rPr lang="tr-TR" sz="2000" b="0" i="0" u="none" strike="noStrike" dirty="0">
                          <a:solidFill>
                            <a:srgbClr val="FFFF00"/>
                          </a:solidFill>
                          <a:latin typeface="Calibri"/>
                        </a:rPr>
                      </a:br>
                      <a:r>
                        <a:rPr lang="tr-TR" sz="2000" b="0" i="0" u="none" strike="noStrike" dirty="0">
                          <a:solidFill>
                            <a:srgbClr val="FFFF00"/>
                          </a:solidFill>
                          <a:latin typeface="Calibri"/>
                        </a:rPr>
                        <a:t>10</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90790">
                <a:tc vMerge="1">
                  <a:txBody>
                    <a:bodyPr/>
                    <a:lstStyle/>
                    <a:p>
                      <a:endParaRPr lang="tr-TR"/>
                    </a:p>
                  </a:txBody>
                  <a:tcPr/>
                </a:tc>
                <a:tc>
                  <a:txBody>
                    <a:bodyPr/>
                    <a:lstStyle/>
                    <a:p>
                      <a:pPr algn="ctr" fontAlgn="ctr"/>
                      <a:r>
                        <a:rPr lang="tr-TR" sz="2000" b="0" i="0" u="none" strike="noStrike">
                          <a:solidFill>
                            <a:srgbClr val="000000"/>
                          </a:solidFill>
                          <a:latin typeface="Calibri"/>
                        </a:rPr>
                        <a:t>ORTA</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3</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3</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6</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9</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2000" b="0" i="0" u="none" strike="noStrike" dirty="0">
                          <a:solidFill>
                            <a:srgbClr val="FFFF00"/>
                          </a:solidFill>
                          <a:latin typeface="Calibri"/>
                        </a:rPr>
                        <a:t>(Y)</a:t>
                      </a:r>
                      <a:br>
                        <a:rPr lang="tr-TR" sz="2000" b="0" i="0" u="none" strike="noStrike" dirty="0">
                          <a:solidFill>
                            <a:srgbClr val="FFFF00"/>
                          </a:solidFill>
                          <a:latin typeface="Calibri"/>
                        </a:rPr>
                      </a:br>
                      <a:r>
                        <a:rPr lang="tr-TR" sz="2000" b="0" i="0" u="none" strike="noStrike" dirty="0">
                          <a:solidFill>
                            <a:srgbClr val="FFFF00"/>
                          </a:solidFill>
                          <a:latin typeface="Calibri"/>
                        </a:rPr>
                        <a:t>15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2000" b="0" i="0" u="none" strike="noStrike" dirty="0">
                          <a:solidFill>
                            <a:srgbClr val="FFFF00"/>
                          </a:solidFill>
                          <a:latin typeface="Calibri"/>
                        </a:rPr>
                        <a:t>(Y)</a:t>
                      </a:r>
                      <a:br>
                        <a:rPr lang="tr-TR" sz="2000" b="0" i="0" u="none" strike="noStrike" dirty="0">
                          <a:solidFill>
                            <a:srgbClr val="FFFF00"/>
                          </a:solidFill>
                          <a:latin typeface="Calibri"/>
                        </a:rPr>
                      </a:br>
                      <a:r>
                        <a:rPr lang="tr-TR" sz="2000" b="0" i="0" u="none" strike="noStrike" dirty="0">
                          <a:solidFill>
                            <a:srgbClr val="FFFF00"/>
                          </a:solidFill>
                          <a:latin typeface="Calibri"/>
                        </a:rPr>
                        <a:t>15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90790">
                <a:tc vMerge="1">
                  <a:txBody>
                    <a:bodyPr/>
                    <a:lstStyle/>
                    <a:p>
                      <a:endParaRPr lang="tr-TR"/>
                    </a:p>
                  </a:txBody>
                  <a:tcPr/>
                </a:tc>
                <a:tc>
                  <a:txBody>
                    <a:bodyPr/>
                    <a:lstStyle/>
                    <a:p>
                      <a:pPr algn="ctr" fontAlgn="ctr"/>
                      <a:r>
                        <a:rPr lang="tr-TR" sz="2000" b="0" i="0" u="none" strike="noStrike">
                          <a:solidFill>
                            <a:srgbClr val="000000"/>
                          </a:solidFill>
                          <a:latin typeface="Calibri"/>
                        </a:rPr>
                        <a:t>YÜKSEK</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8</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12</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2000" b="0" i="0" u="none" strike="noStrike" dirty="0">
                          <a:solidFill>
                            <a:srgbClr val="FFFF00"/>
                          </a:solidFill>
                          <a:latin typeface="Calibri"/>
                        </a:rPr>
                        <a:t>(Y)</a:t>
                      </a:r>
                      <a:br>
                        <a:rPr lang="tr-TR" sz="2000" b="0" i="0" u="none" strike="noStrike" dirty="0">
                          <a:solidFill>
                            <a:srgbClr val="FFFF00"/>
                          </a:solidFill>
                          <a:latin typeface="Calibri"/>
                        </a:rPr>
                      </a:br>
                      <a:r>
                        <a:rPr lang="tr-TR" sz="2000" b="0" i="0" u="none" strike="noStrike" dirty="0">
                          <a:solidFill>
                            <a:srgbClr val="FFFF00"/>
                          </a:solidFill>
                          <a:latin typeface="Calibri"/>
                        </a:rPr>
                        <a:t>16</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2000" b="0" i="0" u="none" strike="noStrike" dirty="0">
                          <a:solidFill>
                            <a:srgbClr val="FFFF00"/>
                          </a:solidFill>
                          <a:latin typeface="Calibri"/>
                        </a:rPr>
                        <a:t>(Y)</a:t>
                      </a:r>
                      <a:br>
                        <a:rPr lang="tr-TR" sz="2000" b="0" i="0" u="none" strike="noStrike" dirty="0">
                          <a:solidFill>
                            <a:srgbClr val="FFFF00"/>
                          </a:solidFill>
                          <a:latin typeface="Calibri"/>
                        </a:rPr>
                      </a:br>
                      <a:r>
                        <a:rPr lang="tr-TR" sz="2000" b="0" i="0" u="none" strike="noStrike" dirty="0">
                          <a:solidFill>
                            <a:srgbClr val="FFFF00"/>
                          </a:solidFill>
                          <a:latin typeface="Calibri"/>
                        </a:rPr>
                        <a:t>20</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90790">
                <a:tc vMerge="1">
                  <a:txBody>
                    <a:bodyPr/>
                    <a:lstStyle/>
                    <a:p>
                      <a:endParaRPr lang="tr-TR"/>
                    </a:p>
                  </a:txBody>
                  <a:tcPr/>
                </a:tc>
                <a:tc>
                  <a:txBody>
                    <a:bodyPr/>
                    <a:lstStyle/>
                    <a:p>
                      <a:pPr algn="ctr" fontAlgn="b"/>
                      <a:r>
                        <a:rPr lang="tr-TR" sz="2000" b="0" i="0" u="none" strike="noStrike">
                          <a:solidFill>
                            <a:srgbClr val="000000"/>
                          </a:solidFill>
                          <a:latin typeface="Calibri"/>
                        </a:rPr>
                        <a:t>ÇOK</a:t>
                      </a:r>
                      <a:br>
                        <a:rPr lang="tr-TR" sz="2000" b="0" i="0" u="none" strike="noStrike">
                          <a:solidFill>
                            <a:srgbClr val="000000"/>
                          </a:solidFill>
                          <a:latin typeface="Calibri"/>
                        </a:rPr>
                      </a:br>
                      <a:r>
                        <a:rPr lang="tr-TR" sz="2000" b="0" i="0" u="none" strike="noStrike">
                          <a:solidFill>
                            <a:srgbClr val="000000"/>
                          </a:solidFill>
                          <a:latin typeface="Calibri"/>
                        </a:rPr>
                        <a:t>YÜKSEK</a:t>
                      </a:r>
                    </a:p>
                  </a:txBody>
                  <a:tcPr marL="8538" marR="8538" marT="8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Calibri"/>
                        </a:rPr>
                        <a:t>(D)</a:t>
                      </a:r>
                      <a:br>
                        <a:rPr lang="tr-TR" sz="2000" b="0" i="0" u="none" strike="noStrike">
                          <a:solidFill>
                            <a:srgbClr val="000000"/>
                          </a:solidFill>
                          <a:latin typeface="Calibri"/>
                        </a:rPr>
                      </a:br>
                      <a:r>
                        <a:rPr lang="tr-TR" sz="2000" b="0" i="0" u="none" strike="noStrike">
                          <a:solidFill>
                            <a:srgbClr val="000000"/>
                          </a:solidFill>
                          <a:latin typeface="Calibri"/>
                        </a:rPr>
                        <a:t>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libri"/>
                        </a:rPr>
                        <a:t>(O)</a:t>
                      </a:r>
                      <a:br>
                        <a:rPr lang="tr-TR" sz="2000" b="0" i="0" u="none" strike="noStrike">
                          <a:solidFill>
                            <a:srgbClr val="000000"/>
                          </a:solidFill>
                          <a:latin typeface="Calibri"/>
                        </a:rPr>
                      </a:br>
                      <a:r>
                        <a:rPr lang="tr-TR" sz="2000" b="0" i="0" u="none" strike="noStrike">
                          <a:solidFill>
                            <a:srgbClr val="000000"/>
                          </a:solidFill>
                          <a:latin typeface="Calibri"/>
                        </a:rPr>
                        <a:t>10</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0" i="0" u="none" strike="noStrike">
                          <a:solidFill>
                            <a:srgbClr val="000000"/>
                          </a:solidFill>
                          <a:latin typeface="Calibri"/>
                        </a:rPr>
                        <a:t>(Y)</a:t>
                      </a:r>
                      <a:br>
                        <a:rPr lang="tr-TR" sz="2000" b="0" i="0" u="none" strike="noStrike">
                          <a:solidFill>
                            <a:srgbClr val="000000"/>
                          </a:solidFill>
                          <a:latin typeface="Calibri"/>
                        </a:rPr>
                      </a:br>
                      <a:r>
                        <a:rPr lang="tr-TR" sz="2000" b="0" i="0" u="none" strike="noStrike">
                          <a:solidFill>
                            <a:srgbClr val="000000"/>
                          </a:solidFill>
                          <a:latin typeface="Calibri"/>
                        </a:rPr>
                        <a:t>15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2000" b="0" i="0" u="none" strike="noStrike" dirty="0">
                          <a:solidFill>
                            <a:srgbClr val="FFFF00"/>
                          </a:solidFill>
                          <a:latin typeface="Calibri"/>
                        </a:rPr>
                        <a:t>(Y)</a:t>
                      </a:r>
                      <a:br>
                        <a:rPr lang="tr-TR" sz="2000" b="0" i="0" u="none" strike="noStrike" dirty="0">
                          <a:solidFill>
                            <a:srgbClr val="FFFF00"/>
                          </a:solidFill>
                          <a:latin typeface="Calibri"/>
                        </a:rPr>
                      </a:br>
                      <a:r>
                        <a:rPr lang="tr-TR" sz="2000" b="0" i="0" u="none" strike="noStrike" dirty="0">
                          <a:solidFill>
                            <a:srgbClr val="FFFF00"/>
                          </a:solidFill>
                          <a:latin typeface="Calibri"/>
                        </a:rPr>
                        <a:t>20</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2000" b="0" i="0" u="none" strike="noStrike" dirty="0">
                          <a:solidFill>
                            <a:srgbClr val="FFFF00"/>
                          </a:solidFill>
                          <a:latin typeface="Calibri"/>
                        </a:rPr>
                        <a:t>(Ç.Y)</a:t>
                      </a:r>
                      <a:br>
                        <a:rPr lang="tr-TR" sz="2000" b="0" i="0" u="none" strike="noStrike" dirty="0">
                          <a:solidFill>
                            <a:srgbClr val="FFFF00"/>
                          </a:solidFill>
                          <a:latin typeface="Calibri"/>
                        </a:rPr>
                      </a:br>
                      <a:r>
                        <a:rPr lang="tr-TR" sz="2000" b="0" i="0" u="none" strike="noStrike" dirty="0">
                          <a:solidFill>
                            <a:srgbClr val="FFFF00"/>
                          </a:solidFill>
                          <a:latin typeface="Calibri"/>
                        </a:rPr>
                        <a:t>25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824484"/>
          </a:xfrm>
        </p:spPr>
        <p:txBody>
          <a:bodyPr/>
          <a:lstStyle/>
          <a:p>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xmlns="" val="2796386939"/>
              </p:ext>
            </p:extLst>
          </p:nvPr>
        </p:nvGraphicFramePr>
        <p:xfrm>
          <a:off x="539750" y="1269998"/>
          <a:ext cx="9601200" cy="5729144"/>
        </p:xfrm>
        <a:graphic>
          <a:graphicData uri="http://schemas.openxmlformats.org/drawingml/2006/table">
            <a:tbl>
              <a:tblPr/>
              <a:tblGrid>
                <a:gridCol w="2056623"/>
                <a:gridCol w="2466497"/>
                <a:gridCol w="5078080"/>
              </a:tblGrid>
              <a:tr h="529241">
                <a:tc gridSpan="3">
                  <a:txBody>
                    <a:bodyPr/>
                    <a:lstStyle/>
                    <a:p>
                      <a:pPr algn="ctr" fontAlgn="ctr"/>
                      <a:r>
                        <a:rPr lang="tr-TR" sz="1800" b="1" i="1" u="none" strike="noStrike" dirty="0">
                          <a:solidFill>
                            <a:srgbClr val="C00000"/>
                          </a:solidFill>
                          <a:latin typeface="Calibri"/>
                        </a:rPr>
                        <a:t>Tablo.4 Risklerin Kabul Edilebilirliği</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571024">
                <a:tc>
                  <a:txBody>
                    <a:bodyPr/>
                    <a:lstStyle/>
                    <a:p>
                      <a:pPr algn="ctr" fontAlgn="ctr"/>
                      <a:r>
                        <a:rPr lang="tr-TR" sz="1800" b="1" i="0" u="none" strike="noStrike">
                          <a:solidFill>
                            <a:srgbClr val="000000"/>
                          </a:solidFill>
                          <a:latin typeface="Calibri"/>
                        </a:rPr>
                        <a:t>RİSK SEVİYESİ</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latin typeface="Calibri"/>
                        </a:rPr>
                        <a:t>KABUL</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latin typeface="Calibri"/>
                        </a:rPr>
                        <a:t>EYLEM</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7446">
                <a:tc>
                  <a:txBody>
                    <a:bodyPr/>
                    <a:lstStyle/>
                    <a:p>
                      <a:pPr algn="ctr" fontAlgn="ctr"/>
                      <a:r>
                        <a:rPr lang="tr-TR" sz="1800" b="1" i="0" u="none" strike="noStrike" dirty="0">
                          <a:solidFill>
                            <a:srgbClr val="FF0000"/>
                          </a:solidFill>
                          <a:latin typeface="Calibri"/>
                        </a:rPr>
                        <a:t>15,16,20,25</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FF0000"/>
                          </a:solidFill>
                          <a:latin typeface="Calibri"/>
                        </a:rPr>
                        <a:t>KABUL EDİLEMEZ</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1" i="0" u="none" strike="noStrike" dirty="0" smtClean="0">
                          <a:solidFill>
                            <a:srgbClr val="FF0000"/>
                          </a:solidFill>
                          <a:latin typeface="Calibri"/>
                        </a:rPr>
                        <a:t> Bu </a:t>
                      </a:r>
                      <a:r>
                        <a:rPr lang="tr-TR" sz="1800" b="1" i="0" u="none" strike="noStrike" dirty="0">
                          <a:solidFill>
                            <a:srgbClr val="FF0000"/>
                          </a:solidFill>
                          <a:latin typeface="Calibri"/>
                        </a:rPr>
                        <a:t>risklerle ilgili derhal çalışma yapılmalıdır. </a:t>
                      </a:r>
                      <a:r>
                        <a:rPr lang="tr-TR" sz="1800" b="1" i="0" u="none" strike="noStrike" dirty="0" smtClean="0">
                          <a:solidFill>
                            <a:srgbClr val="FF0000"/>
                          </a:solidFill>
                          <a:latin typeface="Calibri"/>
                        </a:rPr>
                        <a:t>Belirlenen risk  kabul </a:t>
                      </a:r>
                      <a:r>
                        <a:rPr lang="tr-TR" sz="1800" b="1" i="0" u="none" strike="noStrike" dirty="0">
                          <a:solidFill>
                            <a:srgbClr val="FF0000"/>
                          </a:solidFill>
                          <a:latin typeface="Calibri"/>
                        </a:rPr>
                        <a:t>edilebilir bir seviyeye düşürülünceye kadar iş </a:t>
                      </a:r>
                      <a:r>
                        <a:rPr lang="tr-TR" sz="1800" b="1" i="0" u="none" strike="noStrike" dirty="0" smtClean="0">
                          <a:solidFill>
                            <a:srgbClr val="FF0000"/>
                          </a:solidFill>
                          <a:latin typeface="Calibri"/>
                        </a:rPr>
                        <a:t>başlatılmaz  veya </a:t>
                      </a:r>
                      <a:r>
                        <a:rPr lang="tr-TR" sz="1800" b="1" i="0" u="none" strike="noStrike" dirty="0">
                          <a:solidFill>
                            <a:srgbClr val="FF0000"/>
                          </a:solidFill>
                          <a:latin typeface="Calibri"/>
                        </a:rPr>
                        <a:t>devam eden bir faaliyet varsa derhal durdurulur</a:t>
                      </a:r>
                      <a:r>
                        <a:rPr lang="tr-TR" sz="1800" b="1" i="0" u="none" strike="noStrike" dirty="0" smtClean="0">
                          <a:solidFill>
                            <a:srgbClr val="FF0000"/>
                          </a:solidFill>
                          <a:latin typeface="Calibri"/>
                        </a:rPr>
                        <a:t>. Gerçekleştirilen </a:t>
                      </a:r>
                      <a:r>
                        <a:rPr lang="tr-TR" sz="1800" b="1" i="0" u="none" strike="noStrike" dirty="0">
                          <a:solidFill>
                            <a:srgbClr val="FF0000"/>
                          </a:solidFill>
                          <a:latin typeface="Calibri"/>
                        </a:rPr>
                        <a:t>faaliyetlere rağmen riski düşürmem </a:t>
                      </a:r>
                      <a:r>
                        <a:rPr lang="tr-TR" sz="1800" b="1" i="0" u="none" strike="noStrike" dirty="0" smtClean="0">
                          <a:solidFill>
                            <a:srgbClr val="FF0000"/>
                          </a:solidFill>
                          <a:latin typeface="Calibri"/>
                        </a:rPr>
                        <a:t>mümkün  olmuyorsa</a:t>
                      </a:r>
                      <a:r>
                        <a:rPr lang="tr-TR" sz="1800" b="1" i="0" u="none" strike="noStrike" dirty="0">
                          <a:solidFill>
                            <a:srgbClr val="FF0000"/>
                          </a:solidFill>
                          <a:latin typeface="Calibri"/>
                        </a:rPr>
                        <a:t>, faaliyet engellenir.</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7446">
                <a:tc>
                  <a:txBody>
                    <a:bodyPr/>
                    <a:lstStyle/>
                    <a:p>
                      <a:pPr algn="ctr" fontAlgn="ctr"/>
                      <a:r>
                        <a:rPr lang="tr-TR" sz="1800" b="1" i="0" u="none" strike="noStrike" dirty="0">
                          <a:solidFill>
                            <a:srgbClr val="0070C0"/>
                          </a:solidFill>
                          <a:latin typeface="Calibri"/>
                        </a:rPr>
                        <a:t>8,9,10,12</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70C0"/>
                          </a:solidFill>
                          <a:latin typeface="Calibri"/>
                        </a:rPr>
                        <a:t>DİKKATE DEĞER</a:t>
                      </a:r>
                      <a:br>
                        <a:rPr lang="tr-TR" sz="1800" b="1" i="0" u="none" strike="noStrike" dirty="0">
                          <a:solidFill>
                            <a:srgbClr val="0070C0"/>
                          </a:solidFill>
                          <a:latin typeface="Calibri"/>
                        </a:rPr>
                      </a:br>
                      <a:r>
                        <a:rPr lang="tr-TR" sz="1800" b="1" i="0" u="none" strike="noStrike" dirty="0">
                          <a:solidFill>
                            <a:srgbClr val="0070C0"/>
                          </a:solidFill>
                          <a:latin typeface="Calibri"/>
                        </a:rPr>
                        <a:t>RİSK</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1" i="0" u="none" strike="noStrike" dirty="0" smtClean="0">
                          <a:solidFill>
                            <a:srgbClr val="0070C0"/>
                          </a:solidFill>
                          <a:latin typeface="Calibri"/>
                        </a:rPr>
                        <a:t> Bu </a:t>
                      </a:r>
                      <a:r>
                        <a:rPr lang="tr-TR" sz="1800" b="1" i="0" u="none" strike="noStrike" dirty="0">
                          <a:solidFill>
                            <a:srgbClr val="0070C0"/>
                          </a:solidFill>
                          <a:latin typeface="Calibri"/>
                        </a:rPr>
                        <a:t>risklere mümkün olduğu kadar çabuk </a:t>
                      </a:r>
                      <a:r>
                        <a:rPr lang="tr-TR" sz="1800" b="1" i="0" u="none" strike="noStrike" dirty="0" smtClean="0">
                          <a:solidFill>
                            <a:srgbClr val="0070C0"/>
                          </a:solidFill>
                          <a:latin typeface="Calibri"/>
                        </a:rPr>
                        <a:t>müdahale </a:t>
                      </a:r>
                      <a:r>
                        <a:rPr lang="tr-TR" sz="1800" b="1" i="0" u="none" strike="noStrike" dirty="0">
                          <a:solidFill>
                            <a:srgbClr val="0070C0"/>
                          </a:solidFill>
                          <a:latin typeface="Calibri"/>
                        </a:rPr>
                        <a:t>edilir</a:t>
                      </a:r>
                      <a:r>
                        <a:rPr lang="tr-TR" sz="1800" b="1" i="0" u="none" strike="noStrike" dirty="0" smtClean="0">
                          <a:solidFill>
                            <a:srgbClr val="0070C0"/>
                          </a:solidFill>
                          <a:latin typeface="Calibri"/>
                        </a:rPr>
                        <a:t>.  Müdahale </a:t>
                      </a:r>
                      <a:r>
                        <a:rPr lang="tr-TR" sz="1800" b="1" i="0" u="none" strike="noStrike" dirty="0">
                          <a:solidFill>
                            <a:srgbClr val="0070C0"/>
                          </a:solidFill>
                          <a:latin typeface="Calibri"/>
                        </a:rPr>
                        <a:t>sonucuna göre faaliyetin devamına karar verilir.</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7446">
                <a:tc>
                  <a:txBody>
                    <a:bodyPr/>
                    <a:lstStyle/>
                    <a:p>
                      <a:pPr algn="ctr" fontAlgn="ctr"/>
                      <a:r>
                        <a:rPr lang="tr-TR" sz="1800" b="1" i="0" u="none" strike="noStrike" dirty="0">
                          <a:solidFill>
                            <a:schemeClr val="accent6">
                              <a:lumMod val="75000"/>
                            </a:schemeClr>
                          </a:solidFill>
                          <a:latin typeface="Calibri"/>
                        </a:rPr>
                        <a:t>1,2,3,4,5,6</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chemeClr val="accent6">
                              <a:lumMod val="75000"/>
                            </a:schemeClr>
                          </a:solidFill>
                          <a:latin typeface="Calibri"/>
                        </a:rPr>
                        <a:t>KABUL EDİLEBİLİR</a:t>
                      </a:r>
                      <a:br>
                        <a:rPr lang="tr-TR" sz="1800" b="1" i="0" u="none" strike="noStrike" dirty="0">
                          <a:solidFill>
                            <a:schemeClr val="accent6">
                              <a:lumMod val="75000"/>
                            </a:schemeClr>
                          </a:solidFill>
                          <a:latin typeface="Calibri"/>
                        </a:rPr>
                      </a:br>
                      <a:r>
                        <a:rPr lang="tr-TR" sz="1800" b="1" i="0" u="none" strike="noStrike" dirty="0">
                          <a:solidFill>
                            <a:schemeClr val="accent6">
                              <a:lumMod val="75000"/>
                            </a:schemeClr>
                          </a:solidFill>
                          <a:latin typeface="Calibri"/>
                        </a:rPr>
                        <a:t>RİSK</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1" i="0" u="none" strike="noStrike" dirty="0" smtClean="0">
                          <a:solidFill>
                            <a:schemeClr val="accent6">
                              <a:lumMod val="75000"/>
                            </a:schemeClr>
                          </a:solidFill>
                          <a:latin typeface="Calibri"/>
                        </a:rPr>
                        <a:t> Acil </a:t>
                      </a:r>
                      <a:r>
                        <a:rPr lang="tr-TR" sz="1800" b="1" i="0" u="none" strike="noStrike" dirty="0">
                          <a:solidFill>
                            <a:schemeClr val="accent6">
                              <a:lumMod val="75000"/>
                            </a:schemeClr>
                          </a:solidFill>
                          <a:latin typeface="Calibri"/>
                        </a:rPr>
                        <a:t>önlem gerektirmeyebilir. Belirlenen riskleri azaltmak </a:t>
                      </a:r>
                      <a:r>
                        <a:rPr lang="tr-TR" sz="1800" b="1" i="0" u="none" strike="noStrike" dirty="0" smtClean="0">
                          <a:solidFill>
                            <a:schemeClr val="accent6">
                              <a:lumMod val="75000"/>
                            </a:schemeClr>
                          </a:solidFill>
                          <a:latin typeface="Calibri"/>
                        </a:rPr>
                        <a:t>için  ilave </a:t>
                      </a:r>
                      <a:r>
                        <a:rPr lang="tr-TR" sz="1800" b="1" i="0" u="none" strike="noStrike" dirty="0">
                          <a:solidFill>
                            <a:schemeClr val="accent6">
                              <a:lumMod val="75000"/>
                            </a:schemeClr>
                          </a:solidFill>
                          <a:latin typeface="Calibri"/>
                        </a:rPr>
                        <a:t>kontrol proseslerine ihtiyaç yoktur</a:t>
                      </a:r>
                      <a:r>
                        <a:rPr lang="tr-TR" sz="1800" b="1" i="0" u="none" strike="noStrike" dirty="0" smtClean="0">
                          <a:solidFill>
                            <a:schemeClr val="accent6">
                              <a:lumMod val="75000"/>
                            </a:schemeClr>
                          </a:solidFill>
                          <a:latin typeface="Calibri"/>
                        </a:rPr>
                        <a:t>. Ancak mevcut  kontrollerin </a:t>
                      </a:r>
                      <a:r>
                        <a:rPr lang="tr-TR" sz="1800" b="1" i="0" u="none" strike="noStrike" dirty="0">
                          <a:solidFill>
                            <a:schemeClr val="accent6">
                              <a:lumMod val="75000"/>
                            </a:schemeClr>
                          </a:solidFill>
                          <a:latin typeface="Calibri"/>
                        </a:rPr>
                        <a:t>sürdürüldüğü ve bu kontrollerin devamlılığının</a:t>
                      </a:r>
                      <a:br>
                        <a:rPr lang="tr-TR" sz="1800" b="1" i="0" u="none" strike="noStrike" dirty="0">
                          <a:solidFill>
                            <a:schemeClr val="accent6">
                              <a:lumMod val="75000"/>
                            </a:schemeClr>
                          </a:solidFill>
                          <a:latin typeface="Calibri"/>
                        </a:rPr>
                      </a:br>
                      <a:r>
                        <a:rPr lang="tr-TR" sz="1800" b="1" i="0" u="none" strike="noStrike" dirty="0" smtClean="0">
                          <a:solidFill>
                            <a:schemeClr val="accent6">
                              <a:lumMod val="75000"/>
                            </a:schemeClr>
                          </a:solidFill>
                          <a:latin typeface="Calibri"/>
                        </a:rPr>
                        <a:t> sağlandığı </a:t>
                      </a:r>
                      <a:r>
                        <a:rPr lang="tr-TR" sz="1800" b="1" i="0" u="none" strike="noStrike" dirty="0">
                          <a:solidFill>
                            <a:schemeClr val="accent6">
                              <a:lumMod val="75000"/>
                            </a:schemeClr>
                          </a:solidFill>
                          <a:latin typeface="Calibri"/>
                        </a:rPr>
                        <a:t>izlenmektedir.</a:t>
                      </a:r>
                    </a:p>
                  </a:txBody>
                  <a:tcPr marL="8067" marR="8067" marT="8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214884"/>
          </a:xfrm>
        </p:spPr>
        <p:txBody>
          <a:bodyPr/>
          <a:lstStyle/>
          <a:p>
            <a:endParaRPr lang="tr-TR" dirty="0"/>
          </a:p>
        </p:txBody>
      </p:sp>
      <p:graphicFrame>
        <p:nvGraphicFramePr>
          <p:cNvPr id="4" name="3 Tablo"/>
          <p:cNvGraphicFramePr>
            <a:graphicFrameLocks noGrp="1"/>
          </p:cNvGraphicFramePr>
          <p:nvPr/>
        </p:nvGraphicFramePr>
        <p:xfrm>
          <a:off x="463550" y="1270002"/>
          <a:ext cx="9753600" cy="6185981"/>
        </p:xfrm>
        <a:graphic>
          <a:graphicData uri="http://schemas.openxmlformats.org/drawingml/2006/table">
            <a:tbl>
              <a:tblPr/>
              <a:tblGrid>
                <a:gridCol w="4144987"/>
                <a:gridCol w="5608613"/>
              </a:tblGrid>
              <a:tr h="428681">
                <a:tc gridSpan="2">
                  <a:txBody>
                    <a:bodyPr/>
                    <a:lstStyle/>
                    <a:p>
                      <a:pPr algn="ctr" fontAlgn="ctr"/>
                      <a:r>
                        <a:rPr lang="tr-TR" sz="2400" b="1" i="0" u="none" strike="noStrike" dirty="0">
                          <a:solidFill>
                            <a:srgbClr val="000000"/>
                          </a:solidFill>
                          <a:latin typeface="Calibri"/>
                        </a:rPr>
                        <a:t>Risklerin Ağırlık Oranları (Sonuç) :</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926877">
                <a:tc>
                  <a:txBody>
                    <a:bodyPr/>
                    <a:lstStyle/>
                    <a:p>
                      <a:pPr algn="l" fontAlgn="ctr"/>
                      <a:r>
                        <a:rPr lang="tr-TR" sz="2400" b="1" i="0" u="none" strike="noStrike" dirty="0">
                          <a:solidFill>
                            <a:srgbClr val="FF0000"/>
                          </a:solidFill>
                          <a:latin typeface="Calibri"/>
                        </a:rPr>
                        <a:t>(Ç.Y) Çok Yüksek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FF0000"/>
                          </a:solidFill>
                          <a:latin typeface="Calibri"/>
                        </a:rPr>
                        <a:t>Üst yönetimin dikkati zorunludur.</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877">
                <a:tc>
                  <a:txBody>
                    <a:bodyPr/>
                    <a:lstStyle/>
                    <a:p>
                      <a:pPr algn="l" fontAlgn="ctr"/>
                      <a:r>
                        <a:rPr lang="tr-TR" sz="2400" b="1" i="0" u="none" strike="noStrike" dirty="0">
                          <a:solidFill>
                            <a:srgbClr val="7030A0"/>
                          </a:solidFill>
                          <a:latin typeface="Calibri"/>
                        </a:rPr>
                        <a:t>(Y) Yüksek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7030A0"/>
                          </a:solidFill>
                          <a:latin typeface="Calibri"/>
                        </a:rPr>
                        <a:t>Aşırı Yüksek Seviye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877">
                <a:tc>
                  <a:txBody>
                    <a:bodyPr/>
                    <a:lstStyle/>
                    <a:p>
                      <a:pPr algn="l" fontAlgn="ctr"/>
                      <a:r>
                        <a:rPr lang="tr-TR" sz="2400" b="1" i="0" u="none" strike="noStrike" dirty="0">
                          <a:solidFill>
                            <a:srgbClr val="0070C0"/>
                          </a:solidFill>
                          <a:latin typeface="Calibri"/>
                        </a:rPr>
                        <a:t>(O) Orta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0070C0"/>
                          </a:solidFill>
                          <a:latin typeface="Calibri"/>
                        </a:rPr>
                        <a:t>Yönetimin sorumluluğu açıkça belirlenmelidir.</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877">
                <a:tc>
                  <a:txBody>
                    <a:bodyPr/>
                    <a:lstStyle/>
                    <a:p>
                      <a:pPr algn="l" fontAlgn="ctr"/>
                      <a:r>
                        <a:rPr lang="tr-TR" sz="2400" b="1" i="0" u="none" strike="noStrike" dirty="0">
                          <a:solidFill>
                            <a:srgbClr val="00B050"/>
                          </a:solidFill>
                          <a:latin typeface="Calibri"/>
                        </a:rPr>
                        <a:t>(D) Düşük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00B050"/>
                          </a:solidFill>
                          <a:latin typeface="Calibri"/>
                        </a:rPr>
                        <a:t>Rutin süreçler vasıtasıyla yönetilmelidir.</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877">
                <a:tc>
                  <a:txBody>
                    <a:bodyPr/>
                    <a:lstStyle/>
                    <a:p>
                      <a:pPr algn="l" fontAlgn="ctr"/>
                      <a:r>
                        <a:rPr lang="tr-TR" sz="2400" b="1" i="0" u="none" strike="noStrike" dirty="0">
                          <a:solidFill>
                            <a:srgbClr val="FFC000"/>
                          </a:solidFill>
                          <a:latin typeface="Calibri"/>
                        </a:rPr>
                        <a:t>(ÇD) Çok Düşük Risk</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0" u="none" strike="noStrike" dirty="0">
                          <a:solidFill>
                            <a:srgbClr val="FFC000"/>
                          </a:solidFill>
                          <a:latin typeface="Calibri"/>
                        </a:rPr>
                        <a:t>Anlamsız</a:t>
                      </a:r>
                    </a:p>
                  </a:txBody>
                  <a:tcPr marL="153802"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719">
                <a:tc>
                  <a:txBody>
                    <a:bodyPr/>
                    <a:lstStyle/>
                    <a:p>
                      <a:pPr algn="l" fontAlgn="b"/>
                      <a:endParaRPr lang="tr-TR" sz="2400" b="1" i="0" u="none" strike="noStrike">
                        <a:solidFill>
                          <a:srgbClr val="000000"/>
                        </a:solidFill>
                        <a:latin typeface="Calibri"/>
                      </a:endParaRPr>
                    </a:p>
                  </a:txBody>
                  <a:tcPr marL="8545" marR="8545" marT="85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2400" b="1" i="0" u="none" strike="noStrike">
                        <a:solidFill>
                          <a:srgbClr val="000000"/>
                        </a:solidFill>
                        <a:latin typeface="Calibri"/>
                      </a:endParaRPr>
                    </a:p>
                  </a:txBody>
                  <a:tcPr marL="8545" marR="8545" marT="8545" marB="0" anchor="b">
                    <a:lnL>
                      <a:noFill/>
                    </a:lnL>
                    <a:lnR>
                      <a:noFill/>
                    </a:lnR>
                    <a:lnT w="6350" cap="flat" cmpd="sng" algn="ctr">
                      <a:solidFill>
                        <a:srgbClr val="000000"/>
                      </a:solidFill>
                      <a:prstDash val="solid"/>
                      <a:round/>
                      <a:headEnd type="none" w="med" len="med"/>
                      <a:tailEnd type="none" w="med" len="med"/>
                    </a:lnT>
                    <a:lnB>
                      <a:noFill/>
                    </a:lnB>
                  </a:tcPr>
                </a:tc>
              </a:tr>
              <a:tr h="324407">
                <a:tc gridSpan="2">
                  <a:txBody>
                    <a:bodyPr/>
                    <a:lstStyle/>
                    <a:p>
                      <a:pPr algn="l" fontAlgn="b"/>
                      <a:r>
                        <a:rPr lang="tr-TR" sz="2400" b="1" i="0" u="none" strike="noStrike">
                          <a:solidFill>
                            <a:srgbClr val="000000"/>
                          </a:solidFill>
                          <a:latin typeface="Calibri"/>
                        </a:rPr>
                        <a:t>Uyarı : Kontrol önlemlerinin uygulanması sonucu risk ağırlık oranı hala</a:t>
                      </a:r>
                    </a:p>
                  </a:txBody>
                  <a:tcPr marL="76901" marR="8545" marT="8545" marB="0" anchor="b">
                    <a:lnL>
                      <a:noFill/>
                    </a:lnL>
                    <a:lnR>
                      <a:noFill/>
                    </a:lnR>
                    <a:lnT>
                      <a:noFill/>
                    </a:lnT>
                    <a:lnB>
                      <a:noFill/>
                    </a:lnB>
                  </a:tcPr>
                </a:tc>
                <a:tc hMerge="1">
                  <a:txBody>
                    <a:bodyPr/>
                    <a:lstStyle/>
                    <a:p>
                      <a:endParaRPr lang="tr-TR"/>
                    </a:p>
                  </a:txBody>
                  <a:tcPr/>
                </a:tc>
              </a:tr>
              <a:tr h="324407">
                <a:tc gridSpan="2">
                  <a:txBody>
                    <a:bodyPr/>
                    <a:lstStyle/>
                    <a:p>
                      <a:pPr algn="l" fontAlgn="b"/>
                      <a:r>
                        <a:rPr lang="tr-TR" sz="2400" b="1" i="0" u="none" strike="noStrike" dirty="0">
                          <a:solidFill>
                            <a:srgbClr val="000000"/>
                          </a:solidFill>
                          <a:latin typeface="Calibri"/>
                        </a:rPr>
                        <a:t>yüksek veya aşırı yüksek ise, yapılan iş </a:t>
                      </a:r>
                      <a:r>
                        <a:rPr lang="tr-TR" sz="2400" b="1" i="0" u="none" strike="noStrike" dirty="0" smtClean="0">
                          <a:solidFill>
                            <a:srgbClr val="000000"/>
                          </a:solidFill>
                          <a:latin typeface="Calibri"/>
                        </a:rPr>
                        <a:t>sürdürülmemelidir</a:t>
                      </a:r>
                      <a:r>
                        <a:rPr lang="tr-TR" sz="2400" b="1" i="0" u="none" strike="noStrike" dirty="0">
                          <a:solidFill>
                            <a:srgbClr val="000000"/>
                          </a:solidFill>
                          <a:latin typeface="Calibri"/>
                        </a:rPr>
                        <a:t>.</a:t>
                      </a:r>
                    </a:p>
                  </a:txBody>
                  <a:tcPr marL="76901" marR="8545" marT="8545" marB="0" anchor="b">
                    <a:lnL>
                      <a:noFill/>
                    </a:lnL>
                    <a:lnR>
                      <a:noFill/>
                    </a:lnR>
                    <a:lnT>
                      <a:noFill/>
                    </a:lnT>
                    <a:lnB>
                      <a:noFill/>
                    </a:lnB>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4"/>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0" y="1"/>
            <a:ext cx="10680700" cy="756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flipV="1">
            <a:off x="534638" y="1695197"/>
            <a:ext cx="9623488" cy="45719"/>
          </a:xfrm>
        </p:spPr>
        <p:txBody>
          <a:bodyPr/>
          <a:lstStyle/>
          <a:p>
            <a:endParaRPr lang="tr-TR" dirty="0"/>
          </a:p>
        </p:txBody>
      </p:sp>
      <p:pic>
        <p:nvPicPr>
          <p:cNvPr id="4" name="Picture 1"/>
          <p:cNvPicPr>
            <a:picLocks noChangeAspect="1" noChangeArrowheads="1"/>
          </p:cNvPicPr>
          <p:nvPr/>
        </p:nvPicPr>
        <p:blipFill>
          <a:blip r:embed="rId2" cstate="print"/>
          <a:srcRect/>
          <a:stretch>
            <a:fillRect/>
          </a:stretch>
        </p:blipFill>
        <p:spPr bwMode="auto">
          <a:xfrm>
            <a:off x="4730750" y="1270000"/>
            <a:ext cx="5410200" cy="5486400"/>
          </a:xfrm>
          <a:prstGeom prst="rect">
            <a:avLst/>
          </a:prstGeom>
          <a:noFill/>
        </p:spPr>
      </p:pic>
      <p:graphicFrame>
        <p:nvGraphicFramePr>
          <p:cNvPr id="5" name="4 Tablo"/>
          <p:cNvGraphicFramePr>
            <a:graphicFrameLocks noGrp="1"/>
          </p:cNvGraphicFramePr>
          <p:nvPr/>
        </p:nvGraphicFramePr>
        <p:xfrm>
          <a:off x="615950" y="1270000"/>
          <a:ext cx="4064000" cy="5486400"/>
        </p:xfrm>
        <a:graphic>
          <a:graphicData uri="http://schemas.openxmlformats.org/drawingml/2006/table">
            <a:tbl>
              <a:tblPr/>
              <a:tblGrid>
                <a:gridCol w="4064000"/>
              </a:tblGrid>
              <a:tr h="5486400">
                <a:tc>
                  <a:txBody>
                    <a:bodyPr/>
                    <a:lstStyle/>
                    <a:p>
                      <a:pPr algn="l" fontAlgn="ctr"/>
                      <a:r>
                        <a:rPr lang="tr-TR" sz="2000" b="1" i="0" u="none" strike="noStrike" dirty="0" smtClean="0">
                          <a:solidFill>
                            <a:srgbClr val="000000"/>
                          </a:solidFill>
                          <a:latin typeface="Calibri"/>
                        </a:rPr>
                        <a:t>“OLASILIK”</a:t>
                      </a:r>
                      <a:r>
                        <a:rPr lang="tr-TR" sz="2000" b="0" i="0" u="none" strike="noStrike" dirty="0" smtClean="0">
                          <a:solidFill>
                            <a:srgbClr val="000000"/>
                          </a:solidFill>
                          <a:latin typeface="Calibri"/>
                        </a:rPr>
                        <a:t> </a:t>
                      </a:r>
                      <a:r>
                        <a:rPr lang="tr-TR" sz="2000" b="0" i="0" u="none" strike="noStrike" dirty="0">
                          <a:solidFill>
                            <a:srgbClr val="000000"/>
                          </a:solidFill>
                          <a:latin typeface="Calibri"/>
                        </a:rPr>
                        <a:t>bölümüne, tehlikenin</a:t>
                      </a:r>
                      <a:br>
                        <a:rPr lang="tr-TR" sz="2000" b="0" i="0" u="none" strike="noStrike" dirty="0">
                          <a:solidFill>
                            <a:srgbClr val="000000"/>
                          </a:solidFill>
                          <a:latin typeface="Calibri"/>
                        </a:rPr>
                      </a:br>
                      <a:r>
                        <a:rPr lang="tr-TR" sz="2000" b="0" i="0" u="none" strike="noStrike" dirty="0">
                          <a:solidFill>
                            <a:srgbClr val="000000"/>
                          </a:solidFill>
                          <a:latin typeface="Calibri"/>
                        </a:rPr>
                        <a:t>meydana gelme olasılığı yani</a:t>
                      </a:r>
                      <a:br>
                        <a:rPr lang="tr-TR" sz="2000" b="0" i="0" u="none" strike="noStrike" dirty="0">
                          <a:solidFill>
                            <a:srgbClr val="000000"/>
                          </a:solidFill>
                          <a:latin typeface="Calibri"/>
                        </a:rPr>
                      </a:br>
                      <a:r>
                        <a:rPr lang="tr-TR" sz="2000" b="0" i="0" u="none" strike="noStrike" dirty="0">
                          <a:solidFill>
                            <a:srgbClr val="000000"/>
                          </a:solidFill>
                          <a:latin typeface="Calibri"/>
                        </a:rPr>
                        <a:t>sıklığı girilmelidir. Burada yapılacak</a:t>
                      </a:r>
                      <a:br>
                        <a:rPr lang="tr-TR" sz="2000" b="0" i="0" u="none" strike="noStrike" dirty="0">
                          <a:solidFill>
                            <a:srgbClr val="000000"/>
                          </a:solidFill>
                          <a:latin typeface="Calibri"/>
                        </a:rPr>
                      </a:br>
                      <a:r>
                        <a:rPr lang="tr-TR" sz="2000" b="0" i="0" u="none" strike="noStrike" dirty="0">
                          <a:solidFill>
                            <a:srgbClr val="000000"/>
                          </a:solidFill>
                          <a:latin typeface="Calibri"/>
                        </a:rPr>
                        <a:t>seçim </a:t>
                      </a:r>
                      <a:r>
                        <a:rPr lang="tr-TR" sz="2000" b="1" i="0" u="none" strike="noStrike" dirty="0">
                          <a:solidFill>
                            <a:srgbClr val="000000"/>
                          </a:solidFill>
                          <a:latin typeface="Calibri"/>
                        </a:rPr>
                        <a:t>"ŞİDDET"</a:t>
                      </a:r>
                      <a:r>
                        <a:rPr lang="tr-TR" sz="2000" b="0" i="0" u="none" strike="noStrike" dirty="0">
                          <a:solidFill>
                            <a:srgbClr val="000000"/>
                          </a:solidFill>
                          <a:latin typeface="Calibri"/>
                        </a:rPr>
                        <a:t> ile çarpılarak</a:t>
                      </a:r>
                      <a:br>
                        <a:rPr lang="tr-TR" sz="2000" b="0" i="0" u="none" strike="noStrike" dirty="0">
                          <a:solidFill>
                            <a:srgbClr val="000000"/>
                          </a:solidFill>
                          <a:latin typeface="Calibri"/>
                        </a:rPr>
                      </a:br>
                      <a:r>
                        <a:rPr lang="tr-TR" sz="2000" b="1" i="0" u="none" strike="noStrike" dirty="0" smtClean="0">
                          <a:solidFill>
                            <a:srgbClr val="000000"/>
                          </a:solidFill>
                          <a:latin typeface="Calibri"/>
                        </a:rPr>
                        <a:t>“RİSK </a:t>
                      </a:r>
                      <a:r>
                        <a:rPr lang="tr-TR" sz="2000" b="1" i="0" u="none" strike="noStrike" dirty="0">
                          <a:solidFill>
                            <a:srgbClr val="000000"/>
                          </a:solidFill>
                          <a:latin typeface="Calibri"/>
                        </a:rPr>
                        <a:t>PUANI"</a:t>
                      </a:r>
                      <a:r>
                        <a:rPr lang="tr-TR" sz="2000" b="0" i="0" u="none" strike="noStrike" dirty="0">
                          <a:solidFill>
                            <a:srgbClr val="000000"/>
                          </a:solidFill>
                          <a:latin typeface="Calibri"/>
                        </a:rPr>
                        <a:t> </a:t>
                      </a:r>
                      <a:r>
                        <a:rPr lang="tr-TR" sz="2000" b="0" i="0" u="none" strike="noStrike" dirty="0" err="1">
                          <a:solidFill>
                            <a:srgbClr val="000000"/>
                          </a:solidFill>
                          <a:latin typeface="Calibri"/>
                        </a:rPr>
                        <a:t>nı</a:t>
                      </a:r>
                      <a:r>
                        <a:rPr lang="tr-TR" sz="2000" b="0" i="0" u="none" strike="noStrike" dirty="0">
                          <a:solidFill>
                            <a:srgbClr val="000000"/>
                          </a:solidFill>
                          <a:latin typeface="Calibri"/>
                        </a:rPr>
                        <a:t> belirleyecek</a:t>
                      </a:r>
                      <a:br>
                        <a:rPr lang="tr-TR" sz="2000" b="0" i="0" u="none" strike="noStrike" dirty="0">
                          <a:solidFill>
                            <a:srgbClr val="000000"/>
                          </a:solidFill>
                          <a:latin typeface="Calibri"/>
                        </a:rPr>
                      </a:br>
                      <a:r>
                        <a:rPr lang="tr-TR" sz="2000" b="0" i="0" u="none" strike="noStrike" dirty="0">
                          <a:solidFill>
                            <a:srgbClr val="000000"/>
                          </a:solidFill>
                          <a:latin typeface="Calibri"/>
                        </a:rPr>
                        <a:t>ve </a:t>
                      </a:r>
                      <a:r>
                        <a:rPr lang="tr-TR" sz="2000" b="1" i="0" u="none" strike="noStrike" dirty="0">
                          <a:solidFill>
                            <a:srgbClr val="000000"/>
                          </a:solidFill>
                          <a:latin typeface="Calibri"/>
                        </a:rPr>
                        <a:t>"RİSK SEVİEYESİ"</a:t>
                      </a:r>
                      <a:r>
                        <a:rPr lang="tr-TR" sz="2000" b="0" i="0" u="none" strike="noStrike" dirty="0">
                          <a:solidFill>
                            <a:srgbClr val="000000"/>
                          </a:solidFill>
                          <a:latin typeface="Calibri"/>
                        </a:rPr>
                        <a:t> ortaya </a:t>
                      </a:r>
                      <a:br>
                        <a:rPr lang="tr-TR" sz="2000" b="0" i="0" u="none" strike="noStrike" dirty="0">
                          <a:solidFill>
                            <a:srgbClr val="000000"/>
                          </a:solidFill>
                          <a:latin typeface="Calibri"/>
                        </a:rPr>
                      </a:br>
                      <a:r>
                        <a:rPr lang="tr-TR" sz="2000" b="0" i="0" u="none" strike="noStrike" dirty="0">
                          <a:solidFill>
                            <a:srgbClr val="000000"/>
                          </a:solidFill>
                          <a:latin typeface="Calibri"/>
                        </a:rPr>
                        <a:t>çıkacaktır. Kurumda daha önce</a:t>
                      </a:r>
                      <a:br>
                        <a:rPr lang="tr-TR" sz="2000" b="0" i="0" u="none" strike="noStrike" dirty="0">
                          <a:solidFill>
                            <a:srgbClr val="000000"/>
                          </a:solidFill>
                          <a:latin typeface="Calibri"/>
                        </a:rPr>
                      </a:br>
                      <a:r>
                        <a:rPr lang="tr-TR" sz="2000" b="0" i="0" u="none" strike="noStrike" dirty="0">
                          <a:solidFill>
                            <a:srgbClr val="000000"/>
                          </a:solidFill>
                          <a:latin typeface="Calibri"/>
                        </a:rPr>
                        <a:t> bu durumlar için istatistiki bilgi</a:t>
                      </a:r>
                      <a:br>
                        <a:rPr lang="tr-TR" sz="2000" b="0" i="0" u="none" strike="noStrike" dirty="0">
                          <a:solidFill>
                            <a:srgbClr val="000000"/>
                          </a:solidFill>
                          <a:latin typeface="Calibri"/>
                        </a:rPr>
                      </a:br>
                      <a:r>
                        <a:rPr lang="tr-TR" sz="2000" b="0" i="0" u="none" strike="noStrike" dirty="0">
                          <a:solidFill>
                            <a:srgbClr val="000000"/>
                          </a:solidFill>
                          <a:latin typeface="Calibri"/>
                        </a:rPr>
                        <a:t>bulunmadığından ve</a:t>
                      </a:r>
                      <a:br>
                        <a:rPr lang="tr-TR" sz="2000" b="0" i="0" u="none" strike="noStrike" dirty="0">
                          <a:solidFill>
                            <a:srgbClr val="000000"/>
                          </a:solidFill>
                          <a:latin typeface="Calibri"/>
                        </a:rPr>
                      </a:br>
                      <a:r>
                        <a:rPr lang="tr-TR" sz="2000" b="0" i="0" u="none" strike="noStrike" dirty="0">
                          <a:solidFill>
                            <a:srgbClr val="000000"/>
                          </a:solidFill>
                          <a:latin typeface="Calibri"/>
                        </a:rPr>
                        <a:t>tehlikenin gerçekleşmesi</a:t>
                      </a:r>
                      <a:br>
                        <a:rPr lang="tr-TR" sz="2000" b="0" i="0" u="none" strike="noStrike" dirty="0">
                          <a:solidFill>
                            <a:srgbClr val="000000"/>
                          </a:solidFill>
                          <a:latin typeface="Calibri"/>
                        </a:rPr>
                      </a:br>
                      <a:r>
                        <a:rPr lang="tr-TR" sz="2000" b="0" i="0" u="none" strike="noStrike" dirty="0">
                          <a:solidFill>
                            <a:srgbClr val="000000"/>
                          </a:solidFill>
                          <a:latin typeface="Calibri"/>
                        </a:rPr>
                        <a:t>durumunda </a:t>
                      </a:r>
                      <a:r>
                        <a:rPr lang="tr-TR" sz="2000" b="1" i="0" u="none" strike="noStrike" dirty="0">
                          <a:solidFill>
                            <a:srgbClr val="000000"/>
                          </a:solidFill>
                          <a:latin typeface="Calibri"/>
                        </a:rPr>
                        <a:t>"KARŞILAŞILABİLECEK</a:t>
                      </a:r>
                      <a:br>
                        <a:rPr lang="tr-TR" sz="2000" b="1" i="0" u="none" strike="noStrike" dirty="0">
                          <a:solidFill>
                            <a:srgbClr val="000000"/>
                          </a:solidFill>
                          <a:latin typeface="Calibri"/>
                        </a:rPr>
                      </a:br>
                      <a:r>
                        <a:rPr lang="tr-TR" sz="2000" b="1" i="0" u="none" strike="noStrike" dirty="0">
                          <a:solidFill>
                            <a:srgbClr val="000000"/>
                          </a:solidFill>
                          <a:latin typeface="Calibri"/>
                        </a:rPr>
                        <a:t>RİSKLER" </a:t>
                      </a:r>
                      <a:r>
                        <a:rPr lang="tr-TR" sz="2000" b="0" i="0" u="none" strike="noStrike" dirty="0">
                          <a:solidFill>
                            <a:srgbClr val="000000"/>
                          </a:solidFill>
                          <a:latin typeface="Calibri"/>
                        </a:rPr>
                        <a:t>yüksek olacağından </a:t>
                      </a:r>
                      <a:br>
                        <a:rPr lang="tr-TR" sz="2000" b="0" i="0" u="none" strike="noStrike" dirty="0">
                          <a:solidFill>
                            <a:srgbClr val="000000"/>
                          </a:solidFill>
                          <a:latin typeface="Calibri"/>
                        </a:rPr>
                      </a:br>
                      <a:r>
                        <a:rPr lang="tr-TR" sz="2000" b="1" i="0" u="none" strike="noStrike" dirty="0">
                          <a:solidFill>
                            <a:srgbClr val="000000"/>
                          </a:solidFill>
                          <a:latin typeface="Calibri"/>
                        </a:rPr>
                        <a:t>"TEHLİKE"</a:t>
                      </a:r>
                      <a:r>
                        <a:rPr lang="tr-TR" sz="2000" b="0" i="0" u="none" strike="noStrike" dirty="0">
                          <a:solidFill>
                            <a:srgbClr val="000000"/>
                          </a:solidFill>
                          <a:latin typeface="Calibri"/>
                        </a:rPr>
                        <a:t> varsa düşük</a:t>
                      </a:r>
                      <a:br>
                        <a:rPr lang="tr-TR" sz="2000" b="0" i="0" u="none" strike="noStrike" dirty="0">
                          <a:solidFill>
                            <a:srgbClr val="000000"/>
                          </a:solidFill>
                          <a:latin typeface="Calibri"/>
                        </a:rPr>
                      </a:br>
                      <a:r>
                        <a:rPr lang="tr-TR" sz="2000" b="0" i="0" u="none" strike="noStrike" dirty="0">
                          <a:solidFill>
                            <a:srgbClr val="000000"/>
                          </a:solidFill>
                          <a:latin typeface="Calibri"/>
                        </a:rPr>
                        <a:t>tutulmaması önerilir.</a:t>
                      </a:r>
                      <a:r>
                        <a:rPr lang="tr-TR" sz="1600" b="0" i="0" u="none" strike="noStrike" dirty="0">
                          <a:solidFill>
                            <a:srgbClr val="000000"/>
                          </a:solidFill>
                          <a:latin typeface="Calibri"/>
                        </a:rPr>
                        <a:t/>
                      </a:r>
                      <a:br>
                        <a:rPr lang="tr-TR" sz="1600" b="0" i="0" u="none" strike="noStrike" dirty="0">
                          <a:solidFill>
                            <a:srgbClr val="000000"/>
                          </a:solidFill>
                          <a:latin typeface="Calibri"/>
                        </a:rPr>
                      </a:br>
                      <a:endParaRPr lang="tr-TR" sz="1600" b="0" i="0" u="none" strike="noStrike" dirty="0">
                        <a:solidFill>
                          <a:srgbClr val="000000"/>
                        </a:solidFill>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367284"/>
          </a:xfrm>
        </p:spPr>
        <p:txBody>
          <a:bodyPr/>
          <a:lstStyle/>
          <a:p>
            <a:endParaRPr lang="tr-TR" dirty="0"/>
          </a:p>
        </p:txBody>
      </p:sp>
      <p:graphicFrame>
        <p:nvGraphicFramePr>
          <p:cNvPr id="4" name="3 Tablo"/>
          <p:cNvGraphicFramePr>
            <a:graphicFrameLocks noGrp="1"/>
          </p:cNvGraphicFramePr>
          <p:nvPr/>
        </p:nvGraphicFramePr>
        <p:xfrm>
          <a:off x="615950" y="1270000"/>
          <a:ext cx="3035300" cy="5638800"/>
        </p:xfrm>
        <a:graphic>
          <a:graphicData uri="http://schemas.openxmlformats.org/drawingml/2006/table">
            <a:tbl>
              <a:tblPr/>
              <a:tblGrid>
                <a:gridCol w="3035300"/>
              </a:tblGrid>
              <a:tr h="5638800">
                <a:tc>
                  <a:txBody>
                    <a:bodyPr/>
                    <a:lstStyle/>
                    <a:p>
                      <a:pPr algn="l" fontAlgn="ctr"/>
                      <a:r>
                        <a:rPr lang="tr-TR" sz="2400" b="1" i="0" u="sng" strike="noStrike" dirty="0">
                          <a:solidFill>
                            <a:srgbClr val="002060"/>
                          </a:solidFill>
                          <a:latin typeface="Calibri"/>
                        </a:rPr>
                        <a:t>"OLASILIK" </a:t>
                      </a:r>
                      <a:r>
                        <a:rPr lang="tr-TR" sz="2400" b="1" i="0" u="none" strike="noStrike" dirty="0">
                          <a:solidFill>
                            <a:srgbClr val="002060"/>
                          </a:solidFill>
                          <a:latin typeface="Calibri"/>
                        </a:rPr>
                        <a:t>bölümüne </a:t>
                      </a:r>
                      <a:r>
                        <a:rPr lang="tr-TR" sz="2400" b="1" i="0" u="none" strike="noStrike" dirty="0" smtClean="0">
                          <a:solidFill>
                            <a:srgbClr val="002060"/>
                          </a:solidFill>
                          <a:latin typeface="Calibri"/>
                        </a:rPr>
                        <a:t>    uygun olan </a:t>
                      </a:r>
                      <a:r>
                        <a:rPr lang="tr-TR" sz="2400" b="1" i="0" u="none" strike="noStrike" dirty="0">
                          <a:solidFill>
                            <a:srgbClr val="002060"/>
                          </a:solidFill>
                          <a:latin typeface="Calibri"/>
                        </a:rPr>
                        <a:t>seçeneği seçerek </a:t>
                      </a:r>
                      <a:r>
                        <a:rPr lang="tr-TR" sz="2400" b="1" i="0" u="none" strike="noStrike" dirty="0" smtClean="0">
                          <a:solidFill>
                            <a:srgbClr val="002060"/>
                          </a:solidFill>
                          <a:latin typeface="Calibri"/>
                        </a:rPr>
                        <a:t>bir   </a:t>
                      </a:r>
                      <a:r>
                        <a:rPr lang="tr-TR" sz="2400" b="1" i="0" u="none" strike="noStrike" dirty="0">
                          <a:solidFill>
                            <a:srgbClr val="002060"/>
                          </a:solidFill>
                          <a:latin typeface="Calibri"/>
                        </a:rPr>
                        <a:t>sonraki bölüme geçilir.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193" name="Picture 1"/>
          <p:cNvPicPr>
            <a:picLocks noChangeAspect="1" noChangeArrowheads="1"/>
          </p:cNvPicPr>
          <p:nvPr/>
        </p:nvPicPr>
        <p:blipFill>
          <a:blip r:embed="rId2" cstate="print"/>
          <a:srcRect/>
          <a:stretch>
            <a:fillRect/>
          </a:stretch>
        </p:blipFill>
        <p:spPr bwMode="auto">
          <a:xfrm>
            <a:off x="3663950" y="1270000"/>
            <a:ext cx="6553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214884"/>
          </a:xfrm>
        </p:spPr>
        <p:txBody>
          <a:bodyPr/>
          <a:lstStyle/>
          <a:p>
            <a:endParaRPr lang="tr-TR" dirty="0"/>
          </a:p>
        </p:txBody>
      </p:sp>
      <p:graphicFrame>
        <p:nvGraphicFramePr>
          <p:cNvPr id="4" name="3 Tablo"/>
          <p:cNvGraphicFramePr>
            <a:graphicFrameLocks noGrp="1"/>
          </p:cNvGraphicFramePr>
          <p:nvPr/>
        </p:nvGraphicFramePr>
        <p:xfrm>
          <a:off x="463550" y="1270001"/>
          <a:ext cx="8436505" cy="5562600"/>
        </p:xfrm>
        <a:graphic>
          <a:graphicData uri="http://schemas.openxmlformats.org/drawingml/2006/table">
            <a:tbl>
              <a:tblPr/>
              <a:tblGrid>
                <a:gridCol w="3331269"/>
                <a:gridCol w="5105236"/>
              </a:tblGrid>
              <a:tr h="5562600">
                <a:tc>
                  <a:txBody>
                    <a:bodyPr/>
                    <a:lstStyle/>
                    <a:p>
                      <a:pPr algn="l" fontAlgn="ctr"/>
                      <a:r>
                        <a:rPr lang="tr-TR" sz="1400" b="0" i="0" u="none" strike="noStrike" dirty="0">
                          <a:solidFill>
                            <a:srgbClr val="000000"/>
                          </a:solidFill>
                          <a:latin typeface="Calibri"/>
                        </a:rPr>
                        <a:t>"</a:t>
                      </a:r>
                      <a:r>
                        <a:rPr lang="tr-TR" sz="1800" b="1" i="0" u="none" strike="noStrike" dirty="0">
                          <a:solidFill>
                            <a:srgbClr val="000000"/>
                          </a:solidFill>
                          <a:latin typeface="Calibri"/>
                        </a:rPr>
                        <a:t>ŞİDDET" tehlikeli olayın ortaya</a:t>
                      </a:r>
                      <a:br>
                        <a:rPr lang="tr-TR" sz="1800" b="1" i="0" u="none" strike="noStrike" dirty="0">
                          <a:solidFill>
                            <a:srgbClr val="000000"/>
                          </a:solidFill>
                          <a:latin typeface="Calibri"/>
                        </a:rPr>
                      </a:br>
                      <a:r>
                        <a:rPr lang="tr-TR" sz="1800" b="1" i="0" u="none" strike="noStrike" dirty="0">
                          <a:solidFill>
                            <a:srgbClr val="000000"/>
                          </a:solidFill>
                          <a:latin typeface="Calibri"/>
                        </a:rPr>
                        <a:t>çıkardığı zarar, hasar veya </a:t>
                      </a:r>
                      <a:br>
                        <a:rPr lang="tr-TR" sz="1800" b="1" i="0" u="none" strike="noStrike" dirty="0">
                          <a:solidFill>
                            <a:srgbClr val="000000"/>
                          </a:solidFill>
                          <a:latin typeface="Calibri"/>
                        </a:rPr>
                      </a:br>
                      <a:r>
                        <a:rPr lang="tr-TR" sz="1800" b="1" i="0" u="none" strike="noStrike" dirty="0">
                          <a:solidFill>
                            <a:srgbClr val="000000"/>
                          </a:solidFill>
                          <a:latin typeface="Calibri"/>
                        </a:rPr>
                        <a:t>yaralanmanın şiddetidir. Burada</a:t>
                      </a:r>
                      <a:br>
                        <a:rPr lang="tr-TR" sz="1800" b="1" i="0" u="none" strike="noStrike" dirty="0">
                          <a:solidFill>
                            <a:srgbClr val="000000"/>
                          </a:solidFill>
                          <a:latin typeface="Calibri"/>
                        </a:rPr>
                      </a:br>
                      <a:r>
                        <a:rPr lang="tr-TR" sz="1800" b="1" i="0" u="none" strike="noStrike" dirty="0">
                          <a:solidFill>
                            <a:srgbClr val="000000"/>
                          </a:solidFill>
                          <a:latin typeface="Calibri"/>
                        </a:rPr>
                        <a:t>yapılacak seçim "OLASILIK" ile</a:t>
                      </a:r>
                      <a:br>
                        <a:rPr lang="tr-TR" sz="1800" b="1" i="0" u="none" strike="noStrike" dirty="0">
                          <a:solidFill>
                            <a:srgbClr val="000000"/>
                          </a:solidFill>
                          <a:latin typeface="Calibri"/>
                        </a:rPr>
                      </a:br>
                      <a:r>
                        <a:rPr lang="tr-TR" sz="1800" b="1" i="0" u="none" strike="noStrike" dirty="0">
                          <a:solidFill>
                            <a:srgbClr val="000000"/>
                          </a:solidFill>
                          <a:latin typeface="Calibri"/>
                        </a:rPr>
                        <a:t>çarpılarak, otomatik olarak sistem</a:t>
                      </a:r>
                      <a:br>
                        <a:rPr lang="tr-TR" sz="1800" b="1" i="0" u="none" strike="noStrike" dirty="0">
                          <a:solidFill>
                            <a:srgbClr val="000000"/>
                          </a:solidFill>
                          <a:latin typeface="Calibri"/>
                        </a:rPr>
                      </a:br>
                      <a:r>
                        <a:rPr lang="tr-TR" sz="1800" b="1" i="0" u="none" strike="noStrike" dirty="0">
                          <a:solidFill>
                            <a:srgbClr val="000000"/>
                          </a:solidFill>
                          <a:latin typeface="Calibri"/>
                        </a:rPr>
                        <a:t>tarafından "RİSK PUANI" </a:t>
                      </a:r>
                      <a:r>
                        <a:rPr lang="tr-TR" sz="1800" b="1" i="0" u="none" strike="noStrike" dirty="0" err="1">
                          <a:solidFill>
                            <a:srgbClr val="000000"/>
                          </a:solidFill>
                          <a:latin typeface="Calibri"/>
                        </a:rPr>
                        <a:t>nı</a:t>
                      </a:r>
                      <a:r>
                        <a:rPr lang="tr-TR" sz="1800" b="1" i="0" u="none" strike="noStrike" dirty="0">
                          <a:solidFill>
                            <a:srgbClr val="000000"/>
                          </a:solidFill>
                          <a:latin typeface="Calibri"/>
                        </a:rPr>
                        <a:t> ve</a:t>
                      </a:r>
                      <a:br>
                        <a:rPr lang="tr-TR" sz="1800" b="1" i="0" u="none" strike="noStrike" dirty="0">
                          <a:solidFill>
                            <a:srgbClr val="000000"/>
                          </a:solidFill>
                          <a:latin typeface="Calibri"/>
                        </a:rPr>
                      </a:br>
                      <a:r>
                        <a:rPr lang="tr-TR" sz="1800" b="1" i="0" u="none" strike="noStrike" dirty="0">
                          <a:solidFill>
                            <a:srgbClr val="000000"/>
                          </a:solidFill>
                          <a:latin typeface="Calibri"/>
                        </a:rPr>
                        <a:t>"RİSK SEVİYESİ" </a:t>
                      </a:r>
                      <a:r>
                        <a:rPr lang="tr-TR" sz="1800" b="1" i="0" u="none" strike="noStrike" dirty="0" err="1">
                          <a:solidFill>
                            <a:srgbClr val="000000"/>
                          </a:solidFill>
                          <a:latin typeface="Calibri"/>
                        </a:rPr>
                        <a:t>ni</a:t>
                      </a:r>
                      <a:r>
                        <a:rPr lang="tr-TR" sz="1800" b="1" i="0" u="none" strike="noStrike" dirty="0">
                          <a:solidFill>
                            <a:srgbClr val="000000"/>
                          </a:solidFill>
                          <a:latin typeface="Calibri"/>
                        </a:rPr>
                        <a:t> ortaya çıkaracaktır.</a:t>
                      </a:r>
                    </a:p>
                  </a:txBody>
                  <a:tcPr marL="7714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3892550" y="1270000"/>
            <a:ext cx="6248400" cy="5562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367284"/>
          </a:xfrm>
        </p:spPr>
        <p:txBody>
          <a:bodyPr/>
          <a:lstStyle/>
          <a:p>
            <a:endParaRPr lang="tr-TR" dirty="0"/>
          </a:p>
        </p:txBody>
      </p:sp>
      <p:graphicFrame>
        <p:nvGraphicFramePr>
          <p:cNvPr id="4" name="3 Tablo"/>
          <p:cNvGraphicFramePr>
            <a:graphicFrameLocks noGrp="1"/>
          </p:cNvGraphicFramePr>
          <p:nvPr/>
        </p:nvGraphicFramePr>
        <p:xfrm>
          <a:off x="387350" y="1270000"/>
          <a:ext cx="9982200" cy="5638799"/>
        </p:xfrm>
        <a:graphic>
          <a:graphicData uri="http://schemas.openxmlformats.org/drawingml/2006/table">
            <a:tbl>
              <a:tblPr/>
              <a:tblGrid>
                <a:gridCol w="3941607"/>
                <a:gridCol w="6040593"/>
              </a:tblGrid>
              <a:tr h="5638799">
                <a:tc>
                  <a:txBody>
                    <a:bodyPr/>
                    <a:lstStyle/>
                    <a:p>
                      <a:pPr algn="l" fontAlgn="ctr"/>
                      <a:r>
                        <a:rPr lang="tr-TR" sz="2000" b="1" i="0" u="none" strike="noStrike" dirty="0">
                          <a:solidFill>
                            <a:srgbClr val="000000"/>
                          </a:solidFill>
                          <a:latin typeface="Calibri"/>
                        </a:rPr>
                        <a:t>"OLASILIK" ve "ŞİDDET" seçildikten</a:t>
                      </a:r>
                      <a:br>
                        <a:rPr lang="tr-TR" sz="2000" b="1" i="0" u="none" strike="noStrike" dirty="0">
                          <a:solidFill>
                            <a:srgbClr val="000000"/>
                          </a:solidFill>
                          <a:latin typeface="Calibri"/>
                        </a:rPr>
                      </a:br>
                      <a:r>
                        <a:rPr lang="tr-TR" sz="2000" b="1" i="0" u="none" strike="noStrike" dirty="0">
                          <a:solidFill>
                            <a:srgbClr val="000000"/>
                          </a:solidFill>
                          <a:latin typeface="Calibri"/>
                        </a:rPr>
                        <a:t>sonra sistem tarafından otomatik</a:t>
                      </a:r>
                      <a:br>
                        <a:rPr lang="tr-TR" sz="2000" b="1" i="0" u="none" strike="noStrike" dirty="0">
                          <a:solidFill>
                            <a:srgbClr val="000000"/>
                          </a:solidFill>
                          <a:latin typeface="Calibri"/>
                        </a:rPr>
                      </a:br>
                      <a:r>
                        <a:rPr lang="tr-TR" sz="2000" b="1" i="0" u="none" strike="noStrike" dirty="0">
                          <a:solidFill>
                            <a:srgbClr val="000000"/>
                          </a:solidFill>
                          <a:latin typeface="Calibri"/>
                        </a:rPr>
                        <a:t>olarak "RİSK PUANI" ve "RİSK</a:t>
                      </a:r>
                      <a:br>
                        <a:rPr lang="tr-TR" sz="2000" b="1" i="0" u="none" strike="noStrike" dirty="0">
                          <a:solidFill>
                            <a:srgbClr val="000000"/>
                          </a:solidFill>
                          <a:latin typeface="Calibri"/>
                        </a:rPr>
                      </a:br>
                      <a:r>
                        <a:rPr lang="tr-TR" sz="2000" b="1" i="0" u="none" strike="noStrike" dirty="0">
                          <a:solidFill>
                            <a:srgbClr val="000000"/>
                          </a:solidFill>
                          <a:latin typeface="Calibri"/>
                        </a:rPr>
                        <a:t>SEVİYESİ" belirlenir. Ortaya çıkan</a:t>
                      </a:r>
                      <a:br>
                        <a:rPr lang="tr-TR" sz="2000" b="1" i="0" u="none" strike="noStrike" dirty="0">
                          <a:solidFill>
                            <a:srgbClr val="000000"/>
                          </a:solidFill>
                          <a:latin typeface="Calibri"/>
                        </a:rPr>
                      </a:br>
                      <a:r>
                        <a:rPr lang="tr-TR" sz="2000" b="1" i="0" u="none" strike="noStrike" dirty="0">
                          <a:solidFill>
                            <a:srgbClr val="000000"/>
                          </a:solidFill>
                          <a:latin typeface="Calibri"/>
                        </a:rPr>
                        <a:t>puana ve renge göre önlem</a:t>
                      </a:r>
                      <a:br>
                        <a:rPr lang="tr-TR" sz="2000" b="1" i="0" u="none" strike="noStrike" dirty="0">
                          <a:solidFill>
                            <a:srgbClr val="000000"/>
                          </a:solidFill>
                          <a:latin typeface="Calibri"/>
                        </a:rPr>
                      </a:br>
                      <a:r>
                        <a:rPr lang="tr-TR" sz="2000" b="1" i="0" u="none" strike="noStrike" dirty="0">
                          <a:solidFill>
                            <a:srgbClr val="000000"/>
                          </a:solidFill>
                          <a:latin typeface="Calibri"/>
                        </a:rPr>
                        <a:t>alınmasının gerekliliği ortaya çıkar.</a:t>
                      </a:r>
                    </a:p>
                  </a:txBody>
                  <a:tcPr marL="77148"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8572" marR="8572" marT="8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145" name="Picture 1"/>
          <p:cNvPicPr>
            <a:picLocks noChangeAspect="1" noChangeArrowheads="1"/>
          </p:cNvPicPr>
          <p:nvPr/>
        </p:nvPicPr>
        <p:blipFill>
          <a:blip r:embed="rId2" cstate="print"/>
          <a:srcRect/>
          <a:stretch>
            <a:fillRect/>
          </a:stretch>
        </p:blipFill>
        <p:spPr bwMode="auto">
          <a:xfrm>
            <a:off x="4425950" y="1346200"/>
            <a:ext cx="59150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138684"/>
          </a:xfrm>
        </p:spPr>
        <p:txBody>
          <a:bodyPr/>
          <a:lstStyle/>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xmlns="" val="1612688147"/>
              </p:ext>
            </p:extLst>
          </p:nvPr>
        </p:nvGraphicFramePr>
        <p:xfrm>
          <a:off x="311150" y="1270000"/>
          <a:ext cx="10058400" cy="5715000"/>
        </p:xfrm>
        <a:graphic>
          <a:graphicData uri="http://schemas.openxmlformats.org/drawingml/2006/table">
            <a:tbl>
              <a:tblPr/>
              <a:tblGrid>
                <a:gridCol w="3971696"/>
                <a:gridCol w="6086704"/>
              </a:tblGrid>
              <a:tr h="5715000">
                <a:tc>
                  <a:txBody>
                    <a:bodyPr/>
                    <a:lstStyle/>
                    <a:p>
                      <a:pPr algn="l" fontAlgn="ctr"/>
                      <a:r>
                        <a:rPr lang="tr-TR" sz="2800" b="0" i="0" u="none" strike="noStrike" dirty="0">
                          <a:solidFill>
                            <a:srgbClr val="000000"/>
                          </a:solidFill>
                          <a:latin typeface="Calibri"/>
                        </a:rPr>
                        <a:t>"ÖNLEM" bölümünde yasal olarak </a:t>
                      </a:r>
                      <a:br>
                        <a:rPr lang="tr-TR" sz="2800" b="0" i="0" u="none" strike="noStrike" dirty="0">
                          <a:solidFill>
                            <a:srgbClr val="000000"/>
                          </a:solidFill>
                          <a:latin typeface="Calibri"/>
                        </a:rPr>
                      </a:br>
                      <a:r>
                        <a:rPr lang="tr-TR" sz="2800" b="0" i="0" u="none" strike="noStrike" dirty="0">
                          <a:solidFill>
                            <a:srgbClr val="000000"/>
                          </a:solidFill>
                          <a:latin typeface="Calibri"/>
                        </a:rPr>
                        <a:t>yapılması zorunlu olan haller ile</a:t>
                      </a:r>
                      <a:br>
                        <a:rPr lang="tr-TR" sz="2800" b="0" i="0" u="none" strike="noStrike" dirty="0">
                          <a:solidFill>
                            <a:srgbClr val="000000"/>
                          </a:solidFill>
                          <a:latin typeface="Calibri"/>
                        </a:rPr>
                      </a:br>
                      <a:r>
                        <a:rPr lang="tr-TR" sz="2800" b="0" i="0" u="none" strike="noStrike" dirty="0">
                          <a:solidFill>
                            <a:srgbClr val="000000"/>
                          </a:solidFill>
                          <a:latin typeface="Calibri"/>
                        </a:rPr>
                        <a:t>"TEHLİKE" ve "KARŞILAŞILABİLECEK</a:t>
                      </a:r>
                      <a:br>
                        <a:rPr lang="tr-TR" sz="2800" b="0" i="0" u="none" strike="noStrike" dirty="0">
                          <a:solidFill>
                            <a:srgbClr val="000000"/>
                          </a:solidFill>
                          <a:latin typeface="Calibri"/>
                        </a:rPr>
                      </a:br>
                      <a:r>
                        <a:rPr lang="tr-TR" sz="2800" b="0" i="0" u="none" strike="noStrike" dirty="0">
                          <a:solidFill>
                            <a:srgbClr val="000000"/>
                          </a:solidFill>
                          <a:latin typeface="Calibri"/>
                        </a:rPr>
                        <a:t>RİSKLERİ" bertaraf edecek tedbirler</a:t>
                      </a:r>
                      <a:br>
                        <a:rPr lang="tr-TR" sz="2800" b="0" i="0" u="none" strike="noStrike" dirty="0">
                          <a:solidFill>
                            <a:srgbClr val="000000"/>
                          </a:solidFill>
                          <a:latin typeface="Calibri"/>
                        </a:rPr>
                      </a:br>
                      <a:r>
                        <a:rPr lang="tr-TR" sz="2800" b="0" i="0" u="none" strike="noStrike" dirty="0">
                          <a:solidFill>
                            <a:srgbClr val="000000"/>
                          </a:solidFill>
                          <a:latin typeface="Calibri"/>
                        </a:rPr>
                        <a:t>yazılmalıdır.</a:t>
                      </a:r>
                    </a:p>
                  </a:txBody>
                  <a:tcPr marL="77148"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8572" marR="8572" marT="8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121" name="Picture 1"/>
          <p:cNvPicPr>
            <a:picLocks noChangeAspect="1" noChangeArrowheads="1"/>
          </p:cNvPicPr>
          <p:nvPr/>
        </p:nvPicPr>
        <p:blipFill>
          <a:blip r:embed="rId2" cstate="print"/>
          <a:srcRect/>
          <a:stretch>
            <a:fillRect/>
          </a:stretch>
        </p:blipFill>
        <p:spPr bwMode="auto">
          <a:xfrm>
            <a:off x="4349750" y="1346200"/>
            <a:ext cx="5943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62484"/>
          </a:xfrm>
        </p:spPr>
        <p:txBody>
          <a:bodyPr/>
          <a:lstStyle/>
          <a:p>
            <a:endParaRPr lang="tr-TR" dirty="0"/>
          </a:p>
        </p:txBody>
      </p:sp>
      <p:graphicFrame>
        <p:nvGraphicFramePr>
          <p:cNvPr id="4" name="3 Tablo"/>
          <p:cNvGraphicFramePr>
            <a:graphicFrameLocks noGrp="1"/>
          </p:cNvGraphicFramePr>
          <p:nvPr/>
        </p:nvGraphicFramePr>
        <p:xfrm>
          <a:off x="311150" y="1346200"/>
          <a:ext cx="10058400" cy="5791200"/>
        </p:xfrm>
        <a:graphic>
          <a:graphicData uri="http://schemas.openxmlformats.org/drawingml/2006/table">
            <a:tbl>
              <a:tblPr/>
              <a:tblGrid>
                <a:gridCol w="4058727"/>
                <a:gridCol w="5999673"/>
              </a:tblGrid>
              <a:tr h="5791200">
                <a:tc>
                  <a:txBody>
                    <a:bodyPr/>
                    <a:lstStyle/>
                    <a:p>
                      <a:pPr algn="l" fontAlgn="ctr"/>
                      <a:r>
                        <a:rPr lang="tr-TR" sz="2400" b="0" i="0" u="none" strike="noStrike" dirty="0">
                          <a:solidFill>
                            <a:srgbClr val="000000"/>
                          </a:solidFill>
                          <a:latin typeface="Calibri"/>
                        </a:rPr>
                        <a:t>"MEVZUAT" bölümüne yapılan</a:t>
                      </a:r>
                      <a:br>
                        <a:rPr lang="tr-TR" sz="2400" b="0" i="0" u="none" strike="noStrike" dirty="0">
                          <a:solidFill>
                            <a:srgbClr val="000000"/>
                          </a:solidFill>
                          <a:latin typeface="Calibri"/>
                        </a:rPr>
                      </a:br>
                      <a:r>
                        <a:rPr lang="tr-TR" sz="2400" b="0" i="0" u="none" strike="noStrike" dirty="0">
                          <a:solidFill>
                            <a:srgbClr val="000000"/>
                          </a:solidFill>
                          <a:latin typeface="Calibri"/>
                        </a:rPr>
                        <a:t>risk analiz işleminde alınması</a:t>
                      </a:r>
                      <a:br>
                        <a:rPr lang="tr-TR" sz="2400" b="0" i="0" u="none" strike="noStrike" dirty="0">
                          <a:solidFill>
                            <a:srgbClr val="000000"/>
                          </a:solidFill>
                          <a:latin typeface="Calibri"/>
                        </a:rPr>
                      </a:br>
                      <a:r>
                        <a:rPr lang="tr-TR" sz="2400" b="0" i="0" u="none" strike="noStrike" dirty="0">
                          <a:solidFill>
                            <a:srgbClr val="000000"/>
                          </a:solidFill>
                          <a:latin typeface="Calibri"/>
                        </a:rPr>
                        <a:t>gerekli tedbirlerin yer aldığı</a:t>
                      </a:r>
                      <a:br>
                        <a:rPr lang="tr-TR" sz="2400" b="0" i="0" u="none" strike="noStrike" dirty="0">
                          <a:solidFill>
                            <a:srgbClr val="000000"/>
                          </a:solidFill>
                          <a:latin typeface="Calibri"/>
                        </a:rPr>
                      </a:br>
                      <a:r>
                        <a:rPr lang="tr-TR" sz="2400" b="0" i="0" u="none" strike="noStrike" dirty="0">
                          <a:solidFill>
                            <a:srgbClr val="000000"/>
                          </a:solidFill>
                          <a:latin typeface="Calibri"/>
                        </a:rPr>
                        <a:t>yasal mevzuat bilgisi </a:t>
                      </a:r>
                      <a:r>
                        <a:rPr lang="tr-TR" sz="2400" b="0" i="0" u="none" strike="noStrike" dirty="0" smtClean="0">
                          <a:solidFill>
                            <a:srgbClr val="000000"/>
                          </a:solidFill>
                          <a:latin typeface="Calibri"/>
                        </a:rPr>
                        <a:t>girilmelidir.Bu </a:t>
                      </a:r>
                      <a:r>
                        <a:rPr lang="tr-TR" sz="2400" b="0" i="0" u="none" strike="noStrike" dirty="0">
                          <a:solidFill>
                            <a:srgbClr val="000000"/>
                          </a:solidFill>
                          <a:latin typeface="Calibri"/>
                        </a:rPr>
                        <a:t>liste sistemde </a:t>
                      </a:r>
                      <a:r>
                        <a:rPr lang="tr-TR" sz="2400" b="0" i="0" u="none" strike="noStrike" dirty="0" smtClean="0">
                          <a:solidFill>
                            <a:srgbClr val="000000"/>
                          </a:solidFill>
                          <a:latin typeface="Calibri"/>
                        </a:rPr>
                        <a:t> yüklü </a:t>
                      </a:r>
                      <a:r>
                        <a:rPr lang="tr-TR" sz="2400" b="0" i="0" u="none" strike="noStrike" dirty="0">
                          <a:solidFill>
                            <a:srgbClr val="000000"/>
                          </a:solidFill>
                          <a:latin typeface="Calibri"/>
                        </a:rPr>
                        <a:t>olduğundan</a:t>
                      </a:r>
                      <a:br>
                        <a:rPr lang="tr-TR" sz="2400" b="0" i="0" u="none" strike="noStrike" dirty="0">
                          <a:solidFill>
                            <a:srgbClr val="000000"/>
                          </a:solidFill>
                          <a:latin typeface="Calibri"/>
                        </a:rPr>
                      </a:br>
                      <a:r>
                        <a:rPr lang="tr-TR" sz="2400" b="0" i="0" u="none" strike="noStrike" dirty="0">
                          <a:solidFill>
                            <a:srgbClr val="000000"/>
                          </a:solidFill>
                          <a:latin typeface="Calibri"/>
                        </a:rPr>
                        <a:t>otomatik olarak listelenir ve</a:t>
                      </a:r>
                      <a:br>
                        <a:rPr lang="tr-TR" sz="2400" b="0" i="0" u="none" strike="noStrike" dirty="0">
                          <a:solidFill>
                            <a:srgbClr val="000000"/>
                          </a:solidFill>
                          <a:latin typeface="Calibri"/>
                        </a:rPr>
                      </a:br>
                      <a:r>
                        <a:rPr lang="tr-TR" sz="2400" b="0" i="0" u="none" strike="noStrike" dirty="0">
                          <a:solidFill>
                            <a:srgbClr val="000000"/>
                          </a:solidFill>
                          <a:latin typeface="Calibri"/>
                        </a:rPr>
                        <a:t>seçimi yapılır.</a:t>
                      </a:r>
                    </a:p>
                  </a:txBody>
                  <a:tcPr marL="80508" marR="8945" marT="8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8945" marR="8945" marT="8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7" name="Picture 1"/>
          <p:cNvPicPr>
            <a:picLocks noChangeAspect="1" noChangeArrowheads="1"/>
          </p:cNvPicPr>
          <p:nvPr/>
        </p:nvPicPr>
        <p:blipFill>
          <a:blip r:embed="rId2" cstate="print"/>
          <a:srcRect/>
          <a:stretch>
            <a:fillRect/>
          </a:stretch>
        </p:blipFill>
        <p:spPr bwMode="auto">
          <a:xfrm>
            <a:off x="4425950" y="1498600"/>
            <a:ext cx="583882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214884"/>
          </a:xfrm>
        </p:spPr>
        <p:txBody>
          <a:bodyPr/>
          <a:lstStyle/>
          <a:p>
            <a:endParaRPr lang="tr-TR" dirty="0"/>
          </a:p>
        </p:txBody>
      </p:sp>
      <p:graphicFrame>
        <p:nvGraphicFramePr>
          <p:cNvPr id="4" name="3 Tablo"/>
          <p:cNvGraphicFramePr>
            <a:graphicFrameLocks noGrp="1"/>
          </p:cNvGraphicFramePr>
          <p:nvPr/>
        </p:nvGraphicFramePr>
        <p:xfrm>
          <a:off x="387350" y="1270000"/>
          <a:ext cx="9982200" cy="5714999"/>
        </p:xfrm>
        <a:graphic>
          <a:graphicData uri="http://schemas.openxmlformats.org/drawingml/2006/table">
            <a:tbl>
              <a:tblPr/>
              <a:tblGrid>
                <a:gridCol w="4040415"/>
                <a:gridCol w="5941785"/>
              </a:tblGrid>
              <a:tr h="5714999">
                <a:tc>
                  <a:txBody>
                    <a:bodyPr/>
                    <a:lstStyle/>
                    <a:p>
                      <a:pPr algn="l" fontAlgn="ctr"/>
                      <a:r>
                        <a:rPr lang="tr-TR" sz="3600" b="0" i="0" u="none" strike="noStrike" dirty="0">
                          <a:solidFill>
                            <a:srgbClr val="000000"/>
                          </a:solidFill>
                          <a:latin typeface="Calibri"/>
                        </a:rPr>
                        <a:t>"SORUMLULAR" bölümünde</a:t>
                      </a:r>
                      <a:br>
                        <a:rPr lang="tr-TR" sz="3600" b="0" i="0" u="none" strike="noStrike" dirty="0">
                          <a:solidFill>
                            <a:srgbClr val="000000"/>
                          </a:solidFill>
                          <a:latin typeface="Calibri"/>
                        </a:rPr>
                      </a:br>
                      <a:r>
                        <a:rPr lang="tr-TR" sz="3600" b="0" i="0" u="none" strike="noStrike" dirty="0">
                          <a:solidFill>
                            <a:srgbClr val="000000"/>
                          </a:solidFill>
                          <a:latin typeface="Calibri"/>
                        </a:rPr>
                        <a:t>gerekli tedbirleri almak veya</a:t>
                      </a:r>
                      <a:br>
                        <a:rPr lang="tr-TR" sz="3600" b="0" i="0" u="none" strike="noStrike" dirty="0">
                          <a:solidFill>
                            <a:srgbClr val="000000"/>
                          </a:solidFill>
                          <a:latin typeface="Calibri"/>
                        </a:rPr>
                      </a:br>
                      <a:r>
                        <a:rPr lang="tr-TR" sz="3600" b="0" i="0" u="none" strike="noStrike" dirty="0">
                          <a:solidFill>
                            <a:srgbClr val="000000"/>
                          </a:solidFill>
                          <a:latin typeface="Calibri"/>
                        </a:rPr>
                        <a:t>aldırmak zorunda olan kişi veya</a:t>
                      </a:r>
                      <a:br>
                        <a:rPr lang="tr-TR" sz="3600" b="0" i="0" u="none" strike="noStrike" dirty="0">
                          <a:solidFill>
                            <a:srgbClr val="000000"/>
                          </a:solidFill>
                          <a:latin typeface="Calibri"/>
                        </a:rPr>
                      </a:br>
                      <a:r>
                        <a:rPr lang="tr-TR" sz="3600" b="0" i="0" u="none" strike="noStrike" dirty="0">
                          <a:solidFill>
                            <a:srgbClr val="000000"/>
                          </a:solidFill>
                          <a:latin typeface="Calibri"/>
                        </a:rPr>
                        <a:t>kişiler yazılmalıdır.</a:t>
                      </a:r>
                    </a:p>
                  </a:txBody>
                  <a:tcPr marL="80373" marR="8930" marT="89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Calibri"/>
                        </a:rPr>
                        <a:t> </a:t>
                      </a:r>
                    </a:p>
                  </a:txBody>
                  <a:tcPr marL="8930" marR="8930" marT="8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073" name="Picture 1"/>
          <p:cNvPicPr>
            <a:picLocks noChangeAspect="1" noChangeArrowheads="1"/>
          </p:cNvPicPr>
          <p:nvPr/>
        </p:nvPicPr>
        <p:blipFill>
          <a:blip r:embed="rId2" cstate="print"/>
          <a:srcRect/>
          <a:stretch>
            <a:fillRect/>
          </a:stretch>
        </p:blipFill>
        <p:spPr bwMode="auto">
          <a:xfrm>
            <a:off x="4502150" y="1346200"/>
            <a:ext cx="5791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534638" y="1740916"/>
            <a:ext cx="9623488" cy="291084"/>
          </a:xfrm>
        </p:spPr>
        <p:txBody>
          <a:bodyPr/>
          <a:lstStyle/>
          <a:p>
            <a:endParaRPr lang="tr-TR" dirty="0"/>
          </a:p>
        </p:txBody>
      </p:sp>
      <p:graphicFrame>
        <p:nvGraphicFramePr>
          <p:cNvPr id="4" name="3 Tablo"/>
          <p:cNvGraphicFramePr>
            <a:graphicFrameLocks noGrp="1"/>
          </p:cNvGraphicFramePr>
          <p:nvPr/>
        </p:nvGraphicFramePr>
        <p:xfrm>
          <a:off x="387350" y="965200"/>
          <a:ext cx="9982200" cy="6019800"/>
        </p:xfrm>
        <a:graphic>
          <a:graphicData uri="http://schemas.openxmlformats.org/drawingml/2006/table">
            <a:tbl>
              <a:tblPr/>
              <a:tblGrid>
                <a:gridCol w="4639875"/>
                <a:gridCol w="5342325"/>
              </a:tblGrid>
              <a:tr h="6019800">
                <a:tc>
                  <a:txBody>
                    <a:bodyPr/>
                    <a:lstStyle/>
                    <a:p>
                      <a:pPr algn="l" fontAlgn="ctr"/>
                      <a:r>
                        <a:rPr lang="tr-TR" sz="2000" b="1" i="0" u="none" strike="noStrike" dirty="0">
                          <a:solidFill>
                            <a:srgbClr val="000000"/>
                          </a:solidFill>
                          <a:latin typeface="Calibri"/>
                        </a:rPr>
                        <a:t>"TERMİN SÜRESİ" yapılan risk analizi</a:t>
                      </a:r>
                      <a:br>
                        <a:rPr lang="tr-TR" sz="2000" b="1" i="0" u="none" strike="noStrike" dirty="0">
                          <a:solidFill>
                            <a:srgbClr val="000000"/>
                          </a:solidFill>
                          <a:latin typeface="Calibri"/>
                        </a:rPr>
                      </a:br>
                      <a:r>
                        <a:rPr lang="tr-TR" sz="2000" b="1" i="0" u="none" strike="noStrike" dirty="0">
                          <a:solidFill>
                            <a:srgbClr val="000000"/>
                          </a:solidFill>
                          <a:latin typeface="Calibri"/>
                        </a:rPr>
                        <a:t>sonucunda ortaya çıkan tehlike ve</a:t>
                      </a:r>
                      <a:br>
                        <a:rPr lang="tr-TR" sz="2000" b="1" i="0" u="none" strike="noStrike" dirty="0">
                          <a:solidFill>
                            <a:srgbClr val="000000"/>
                          </a:solidFill>
                          <a:latin typeface="Calibri"/>
                        </a:rPr>
                      </a:br>
                      <a:r>
                        <a:rPr lang="tr-TR" sz="2000" b="1" i="0" u="none" strike="noStrike" dirty="0">
                          <a:solidFill>
                            <a:srgbClr val="000000"/>
                          </a:solidFill>
                          <a:latin typeface="Calibri"/>
                        </a:rPr>
                        <a:t>risklerin giderilmesi için gerekli olan</a:t>
                      </a:r>
                      <a:br>
                        <a:rPr lang="tr-TR" sz="2000" b="1" i="0" u="none" strike="noStrike" dirty="0">
                          <a:solidFill>
                            <a:srgbClr val="000000"/>
                          </a:solidFill>
                          <a:latin typeface="Calibri"/>
                        </a:rPr>
                      </a:br>
                      <a:r>
                        <a:rPr lang="tr-TR" sz="2000" b="1" i="0" u="none" strike="noStrike" dirty="0">
                          <a:solidFill>
                            <a:srgbClr val="000000"/>
                          </a:solidFill>
                          <a:latin typeface="Calibri"/>
                        </a:rPr>
                        <a:t>süreyi ifade eder.Bu süre belirlenirken</a:t>
                      </a:r>
                      <a:br>
                        <a:rPr lang="tr-TR" sz="2000" b="1" i="0" u="none" strike="noStrike" dirty="0">
                          <a:solidFill>
                            <a:srgbClr val="000000"/>
                          </a:solidFill>
                          <a:latin typeface="Calibri"/>
                        </a:rPr>
                      </a:br>
                      <a:r>
                        <a:rPr lang="tr-TR" sz="2000" b="1" i="0" u="none" strike="noStrike" dirty="0">
                          <a:solidFill>
                            <a:srgbClr val="000000"/>
                          </a:solidFill>
                          <a:latin typeface="Calibri"/>
                        </a:rPr>
                        <a:t>tehlike ve riskin durumu göz önünde bulundurulmalı ve kurumun imkanları da değerlendirilerek uygun bir süre belirlenmelidir. Ayrıca bu seçilirken işin bitirilememesi durumunda ortaya çıkacak yasal sorunlar da düşünülmelidir. Her şeye rağmen öncelik analiz sonucu ortaya çıkan tehlike ve risklerin bir an önce giderilmesi </a:t>
                      </a:r>
                      <a:r>
                        <a:rPr lang="tr-TR" sz="2000" b="1" i="0" u="none" strike="noStrike" dirty="0" smtClean="0">
                          <a:solidFill>
                            <a:srgbClr val="000000"/>
                          </a:solidFill>
                          <a:latin typeface="Calibri"/>
                        </a:rPr>
                        <a:t>olmalıdır</a:t>
                      </a:r>
                      <a:r>
                        <a:rPr lang="tr-TR" sz="2000" b="1" i="0" u="none" strike="noStrike" dirty="0">
                          <a:solidFill>
                            <a:srgbClr val="000000"/>
                          </a:solidFill>
                          <a:latin typeface="Calibri"/>
                        </a:rPr>
                        <a: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2" cstate="print"/>
          <a:srcRect/>
          <a:stretch>
            <a:fillRect/>
          </a:stretch>
        </p:blipFill>
        <p:spPr bwMode="auto">
          <a:xfrm>
            <a:off x="5111750" y="1041400"/>
            <a:ext cx="5181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00B050"/>
                </a:solidFill>
              </a:rPr>
              <a:t>SONUÇ OLARAK TÜM OKUL VE KURUMLAR</a:t>
            </a:r>
            <a:endParaRPr lang="tr-TR" b="1" dirty="0">
              <a:solidFill>
                <a:srgbClr val="00B050"/>
              </a:solidFill>
            </a:endParaRPr>
          </a:p>
        </p:txBody>
      </p:sp>
      <p:sp>
        <p:nvSpPr>
          <p:cNvPr id="3" name="2 Metin Yer Tutucusu"/>
          <p:cNvSpPr>
            <a:spLocks noGrp="1"/>
          </p:cNvSpPr>
          <p:nvPr>
            <p:ph type="body" idx="1"/>
          </p:nvPr>
        </p:nvSpPr>
        <p:spPr/>
        <p:txBody>
          <a:bodyPr/>
          <a:lstStyle/>
          <a:p>
            <a:r>
              <a:rPr lang="tr-TR" dirty="0" smtClean="0"/>
              <a:t>   1.Her okul/kurum öncelikle çalışan temsilcilerinin seçimini yapacaklardır.</a:t>
            </a:r>
          </a:p>
          <a:p>
            <a:r>
              <a:rPr lang="tr-TR" dirty="0"/>
              <a:t> </a:t>
            </a:r>
            <a:r>
              <a:rPr lang="tr-TR" dirty="0" smtClean="0"/>
              <a:t>  </a:t>
            </a:r>
          </a:p>
          <a:p>
            <a:r>
              <a:rPr lang="tr-TR" dirty="0"/>
              <a:t> </a:t>
            </a:r>
            <a:r>
              <a:rPr lang="tr-TR" dirty="0" smtClean="0"/>
              <a:t>  2.Her okul/kurum risk değerlendirme ekibini kuracaktır.</a:t>
            </a:r>
          </a:p>
          <a:p>
            <a:r>
              <a:rPr lang="tr-TR" dirty="0"/>
              <a:t> </a:t>
            </a:r>
            <a:r>
              <a:rPr lang="tr-TR" dirty="0" smtClean="0"/>
              <a:t> </a:t>
            </a:r>
          </a:p>
          <a:p>
            <a:r>
              <a:rPr lang="tr-TR" dirty="0"/>
              <a:t> </a:t>
            </a:r>
            <a:r>
              <a:rPr lang="tr-TR" dirty="0" smtClean="0"/>
              <a:t>  3.Okul/kurum müdürleri ve risk değerlendirme ekibi birlikte risk değerlendirme modülüne veri</a:t>
            </a:r>
          </a:p>
          <a:p>
            <a:r>
              <a:rPr lang="tr-TR" dirty="0"/>
              <a:t> </a:t>
            </a:r>
            <a:r>
              <a:rPr lang="tr-TR" dirty="0" smtClean="0"/>
              <a:t>     girişi yapacaklardır.</a:t>
            </a:r>
          </a:p>
          <a:p>
            <a:r>
              <a:rPr lang="tr-TR" dirty="0"/>
              <a:t> </a:t>
            </a:r>
            <a:r>
              <a:rPr lang="tr-TR" dirty="0" smtClean="0"/>
              <a:t> </a:t>
            </a:r>
          </a:p>
          <a:p>
            <a:r>
              <a:rPr lang="tr-TR" dirty="0"/>
              <a:t> </a:t>
            </a:r>
            <a:r>
              <a:rPr lang="tr-TR" dirty="0" smtClean="0"/>
              <a:t>  4.Risk değerlendirme veri girişini tamamlayan okul/kurumlar bir adet çıktısını alarak risk</a:t>
            </a:r>
          </a:p>
          <a:p>
            <a:r>
              <a:rPr lang="tr-TR" dirty="0"/>
              <a:t> </a:t>
            </a:r>
            <a:r>
              <a:rPr lang="tr-TR" dirty="0" smtClean="0"/>
              <a:t>     değerlendirme ekibi tarafından imzalanması sağlanıp dosyalanacaktır. Herhangi bir başka</a:t>
            </a:r>
          </a:p>
          <a:p>
            <a:r>
              <a:rPr lang="tr-TR" dirty="0"/>
              <a:t> </a:t>
            </a:r>
            <a:r>
              <a:rPr lang="tr-TR" dirty="0" smtClean="0"/>
              <a:t>     yazışmaya gerek yoktur.</a:t>
            </a:r>
          </a:p>
          <a:p>
            <a:r>
              <a:rPr lang="tr-TR" dirty="0"/>
              <a:t> </a:t>
            </a:r>
            <a:r>
              <a:rPr lang="tr-TR" dirty="0" smtClean="0"/>
              <a:t> </a:t>
            </a:r>
          </a:p>
          <a:p>
            <a:r>
              <a:rPr lang="tr-TR" dirty="0"/>
              <a:t> </a:t>
            </a:r>
            <a:r>
              <a:rPr lang="tr-TR" dirty="0" smtClean="0"/>
              <a:t>  5.Veri girişlerinin hukuki bağlayıcılığı olduğundan, veri alanları dikkatlice doldurulmalı ve </a:t>
            </a:r>
          </a:p>
          <a:p>
            <a:r>
              <a:rPr lang="tr-TR" dirty="0"/>
              <a:t> </a:t>
            </a:r>
            <a:r>
              <a:rPr lang="tr-TR" dirty="0" smtClean="0"/>
              <a:t>     okul/kurumdaki risklerin tamamı göz önünde bulundurulmalıdır.</a:t>
            </a:r>
          </a:p>
          <a:p>
            <a:r>
              <a:rPr lang="tr-TR" dirty="0"/>
              <a:t> </a:t>
            </a:r>
            <a:r>
              <a:rPr lang="tr-TR" dirty="0" smtClean="0"/>
              <a:t>  </a:t>
            </a:r>
          </a:p>
          <a:p>
            <a:r>
              <a:rPr lang="tr-TR" dirty="0"/>
              <a:t> </a:t>
            </a:r>
            <a:r>
              <a:rPr lang="tr-TR" dirty="0" smtClean="0"/>
              <a:t>  6.Risk değerlendirme tablosunda düzeltme ihtiyacı olduğunda, kesinlikle işlem yapılmaması,</a:t>
            </a:r>
          </a:p>
          <a:p>
            <a:r>
              <a:rPr lang="tr-TR" dirty="0"/>
              <a:t> </a:t>
            </a:r>
            <a:r>
              <a:rPr lang="tr-TR" dirty="0" smtClean="0"/>
              <a:t>     düzeltilmesi istenen bölüm ile ilgili İlçe İSG Bürosuna, yoksa İl İSG Birimine yazılı olarak</a:t>
            </a:r>
          </a:p>
          <a:p>
            <a:r>
              <a:rPr lang="tr-TR" dirty="0"/>
              <a:t> </a:t>
            </a:r>
            <a:r>
              <a:rPr lang="tr-TR" dirty="0" smtClean="0"/>
              <a:t>     düzeltme bildiriminin yapılması gerekmektedir.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4658914"/>
            <a:ext cx="10680700" cy="2910287"/>
          </a:xfrm>
          <a:prstGeom prst="rect">
            <a:avLst/>
          </a:prstGeom>
          <a:solidFill>
            <a:srgbClr val="FFFFE5"/>
          </a:solidFill>
        </p:spPr>
        <p:style>
          <a:lnRef idx="2">
            <a:schemeClr val="accent1">
              <a:shade val="50000"/>
            </a:schemeClr>
          </a:lnRef>
          <a:fillRef idx="1">
            <a:schemeClr val="accent1"/>
          </a:fillRef>
          <a:effectRef idx="0">
            <a:schemeClr val="accent1"/>
          </a:effectRef>
          <a:fontRef idx="minor">
            <a:schemeClr val="lt1"/>
          </a:fontRef>
        </p:style>
        <p:txBody>
          <a:bodyPr lIns="104278" tIns="52139" rIns="104278" bIns="52139" anchor="ctr"/>
          <a:lstStyle/>
          <a:p>
            <a:pPr algn="ctr">
              <a:defRPr/>
            </a:pPr>
            <a:endParaRPr lang="tr-TR"/>
          </a:p>
        </p:txBody>
      </p:sp>
      <p:sp>
        <p:nvSpPr>
          <p:cNvPr id="6" name="5 Dikdörtgen"/>
          <p:cNvSpPr/>
          <p:nvPr/>
        </p:nvSpPr>
        <p:spPr>
          <a:xfrm>
            <a:off x="0" y="0"/>
            <a:ext cx="10680700" cy="3705755"/>
          </a:xfrm>
          <a:prstGeom prst="rect">
            <a:avLst/>
          </a:prstGeom>
          <a:solidFill>
            <a:srgbClr val="FFFFE5"/>
          </a:solidFill>
        </p:spPr>
        <p:style>
          <a:lnRef idx="2">
            <a:schemeClr val="accent1">
              <a:shade val="50000"/>
            </a:schemeClr>
          </a:lnRef>
          <a:fillRef idx="1">
            <a:schemeClr val="accent1"/>
          </a:fillRef>
          <a:effectRef idx="0">
            <a:schemeClr val="accent1"/>
          </a:effectRef>
          <a:fontRef idx="minor">
            <a:schemeClr val="lt1"/>
          </a:fontRef>
        </p:style>
        <p:txBody>
          <a:bodyPr lIns="104278" tIns="52139" rIns="104278" bIns="52139" anchor="ctr"/>
          <a:lstStyle/>
          <a:p>
            <a:pPr algn="ctr">
              <a:defRPr/>
            </a:pPr>
            <a:endParaRPr lang="tr-TR"/>
          </a:p>
        </p:txBody>
      </p:sp>
      <p:pic>
        <p:nvPicPr>
          <p:cNvPr id="62468" name="Picture 4"/>
          <p:cNvPicPr>
            <a:picLocks noChangeAspect="1" noChangeArrowheads="1"/>
          </p:cNvPicPr>
          <p:nvPr/>
        </p:nvPicPr>
        <p:blipFill>
          <a:blip r:embed="rId3" cstate="print"/>
          <a:srcRect/>
          <a:stretch>
            <a:fillRect/>
          </a:stretch>
        </p:blipFill>
        <p:spPr bwMode="auto">
          <a:xfrm>
            <a:off x="3910694" y="28034"/>
            <a:ext cx="3530565" cy="4233145"/>
          </a:xfrm>
          <a:prstGeom prst="rect">
            <a:avLst/>
          </a:prstGeom>
          <a:noFill/>
          <a:ln w="9525">
            <a:noFill/>
            <a:miter lim="800000"/>
            <a:headEnd/>
            <a:tailEnd/>
          </a:ln>
        </p:spPr>
      </p:pic>
      <p:pic>
        <p:nvPicPr>
          <p:cNvPr id="62469" name="Picture 5"/>
          <p:cNvPicPr>
            <a:picLocks noChangeAspect="1" noChangeArrowheads="1"/>
          </p:cNvPicPr>
          <p:nvPr/>
        </p:nvPicPr>
        <p:blipFill>
          <a:blip r:embed="rId4" cstate="print"/>
          <a:srcRect l="4645"/>
          <a:stretch>
            <a:fillRect/>
          </a:stretch>
        </p:blipFill>
        <p:spPr bwMode="auto">
          <a:xfrm>
            <a:off x="3910695" y="4664169"/>
            <a:ext cx="3567650" cy="2910288"/>
          </a:xfrm>
          <a:prstGeom prst="rect">
            <a:avLst/>
          </a:prstGeom>
          <a:noFill/>
          <a:ln w="9525">
            <a:noFill/>
            <a:miter lim="800000"/>
            <a:headEnd/>
            <a:tailEnd/>
          </a:ln>
        </p:spPr>
      </p:pic>
      <p:pic>
        <p:nvPicPr>
          <p:cNvPr id="8" name="Picture 5"/>
          <p:cNvPicPr>
            <a:picLocks noChangeAspect="1" noChangeArrowheads="1"/>
          </p:cNvPicPr>
          <p:nvPr/>
        </p:nvPicPr>
        <p:blipFill>
          <a:blip r:embed="rId5" cstate="print">
            <a:lum bright="36000" contrast="-18000"/>
          </a:blip>
          <a:srcRect/>
          <a:stretch>
            <a:fillRect/>
          </a:stretch>
        </p:blipFill>
        <p:spPr bwMode="auto">
          <a:xfrm>
            <a:off x="1" y="5184553"/>
            <a:ext cx="1598396" cy="2384648"/>
          </a:xfrm>
          <a:prstGeom prst="rect">
            <a:avLst/>
          </a:prstGeom>
          <a:noFill/>
          <a:ln w="9525">
            <a:noFill/>
            <a:miter lim="800000"/>
            <a:headEnd/>
            <a:tailEnd/>
          </a:ln>
          <a:effectLst>
            <a:outerShdw blurRad="50800" dist="50800" dir="5400000" algn="ctr" rotWithShape="0">
              <a:srgbClr val="000000">
                <a:alpha val="50000"/>
              </a:srgbClr>
            </a:outerShdw>
          </a:effectLst>
        </p:spPr>
      </p:pic>
      <p:sp>
        <p:nvSpPr>
          <p:cNvPr id="62471" name="Rectangle 2"/>
          <p:cNvSpPr>
            <a:spLocks noGrp="1"/>
          </p:cNvSpPr>
          <p:nvPr>
            <p:ph type="title" idx="4294967295"/>
          </p:nvPr>
        </p:nvSpPr>
        <p:spPr>
          <a:xfrm>
            <a:off x="0" y="3705754"/>
            <a:ext cx="10680700" cy="953159"/>
          </a:xfrm>
          <a:solidFill>
            <a:srgbClr val="FFFF00"/>
          </a:solidFill>
          <a:ln>
            <a:solidFill>
              <a:schemeClr val="bg1"/>
            </a:solidFill>
          </a:ln>
        </p:spPr>
        <p:txBody>
          <a:bodyPr/>
          <a:lstStyle/>
          <a:p>
            <a:pPr algn="ctr"/>
            <a:r>
              <a:rPr lang="tr-TR" sz="3600" dirty="0">
                <a:solidFill>
                  <a:schemeClr val="tx2">
                    <a:lumMod val="60000"/>
                    <a:lumOff val="40000"/>
                  </a:schemeClr>
                </a:solidFill>
              </a:rPr>
              <a:t>Önlemek, ödemekten daha ucuz ve insanidir</a:t>
            </a:r>
            <a:r>
              <a:rPr lang="tr-TR" sz="3600" dirty="0">
                <a:solidFill>
                  <a:schemeClr val="bg1"/>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534035" y="322392"/>
            <a:ext cx="9612630" cy="679826"/>
          </a:xfrm>
          <a:prstGeom prst="rect">
            <a:avLst/>
          </a:prstGeom>
          <a:noFill/>
          <a:ln w="9525">
            <a:noFill/>
            <a:miter lim="800000"/>
            <a:headEnd/>
            <a:tailEnd/>
          </a:ln>
        </p:spPr>
        <p:txBody>
          <a:bodyPr lIns="104278" tIns="52139" rIns="104278" bIns="52139" anchor="ctr"/>
          <a:lstStyle/>
          <a:p>
            <a:pPr algn="r"/>
            <a:r>
              <a:rPr lang="tr-TR" sz="4100" b="1" dirty="0">
                <a:solidFill>
                  <a:srgbClr val="FF0000"/>
                </a:solidFill>
                <a:latin typeface="Comic Sans MS" pitchFamily="66" charset="0"/>
              </a:rPr>
              <a:t>Tehlike</a:t>
            </a:r>
            <a:r>
              <a:rPr lang="tr-TR" sz="4100" b="1" dirty="0">
                <a:solidFill>
                  <a:srgbClr val="000000"/>
                </a:solidFill>
                <a:latin typeface="Comic Sans MS" pitchFamily="66" charset="0"/>
              </a:rPr>
              <a:t> ve </a:t>
            </a:r>
            <a:r>
              <a:rPr lang="tr-TR" sz="4100" b="1" dirty="0">
                <a:solidFill>
                  <a:srgbClr val="FF0000"/>
                </a:solidFill>
                <a:latin typeface="Comic Sans MS" pitchFamily="66" charset="0"/>
              </a:rPr>
              <a:t>Risk</a:t>
            </a:r>
            <a:r>
              <a:rPr lang="tr-TR" sz="4100" b="1" dirty="0">
                <a:solidFill>
                  <a:srgbClr val="000000"/>
                </a:solidFill>
                <a:latin typeface="Comic Sans MS" pitchFamily="66" charset="0"/>
              </a:rPr>
              <a:t> Kavramları</a:t>
            </a:r>
          </a:p>
        </p:txBody>
      </p:sp>
      <p:sp>
        <p:nvSpPr>
          <p:cNvPr id="95237" name="Rectangle 5"/>
          <p:cNvSpPr>
            <a:spLocks noChangeArrowheads="1"/>
          </p:cNvSpPr>
          <p:nvPr/>
        </p:nvSpPr>
        <p:spPr bwMode="auto">
          <a:xfrm>
            <a:off x="461718" y="1797686"/>
            <a:ext cx="4717309" cy="2477511"/>
          </a:xfrm>
          <a:prstGeom prst="rect">
            <a:avLst/>
          </a:prstGeom>
          <a:noFill/>
          <a:ln w="9525">
            <a:noFill/>
            <a:miter lim="800000"/>
            <a:headEnd/>
            <a:tailEnd/>
          </a:ln>
        </p:spPr>
        <p:txBody>
          <a:bodyPr lIns="104278" tIns="52139" rIns="104278" bIns="52139"/>
          <a:lstStyle/>
          <a:p>
            <a:pPr marL="391043" indent="-391043">
              <a:lnSpc>
                <a:spcPct val="90000"/>
              </a:lnSpc>
              <a:spcBef>
                <a:spcPct val="20000"/>
              </a:spcBef>
              <a:buClr>
                <a:srgbClr val="006699"/>
              </a:buClr>
              <a:buSzPct val="85000"/>
              <a:buFont typeface="Wingdings" pitchFamily="2" charset="2"/>
              <a:buChar char="Ø"/>
            </a:pPr>
            <a:r>
              <a:rPr lang="tr-TR" sz="3800" b="1" dirty="0">
                <a:solidFill>
                  <a:srgbClr val="000000"/>
                </a:solidFill>
                <a:latin typeface="Comic Sans MS" pitchFamily="66" charset="0"/>
              </a:rPr>
              <a:t>Bu durum için köpek balığı sadece bir </a:t>
            </a:r>
            <a:r>
              <a:rPr lang="tr-TR" sz="3800" b="1" dirty="0">
                <a:solidFill>
                  <a:srgbClr val="FF0000"/>
                </a:solidFill>
                <a:latin typeface="Comic Sans MS" pitchFamily="66" charset="0"/>
              </a:rPr>
              <a:t>TEHLİKEDİR.</a:t>
            </a:r>
          </a:p>
          <a:p>
            <a:pPr marL="391043" indent="-391043">
              <a:lnSpc>
                <a:spcPct val="90000"/>
              </a:lnSpc>
              <a:spcBef>
                <a:spcPct val="20000"/>
              </a:spcBef>
              <a:buClr>
                <a:srgbClr val="006699"/>
              </a:buClr>
              <a:buSzPct val="85000"/>
              <a:buFont typeface="Wingdings" pitchFamily="2" charset="2"/>
              <a:buChar char="Ø"/>
            </a:pPr>
            <a:endParaRPr lang="tr-TR" sz="2300" dirty="0">
              <a:solidFill>
                <a:srgbClr val="000000"/>
              </a:solidFill>
              <a:latin typeface="Comic Sans MS" pitchFamily="66" charset="0"/>
            </a:endParaRPr>
          </a:p>
        </p:txBody>
      </p:sp>
      <p:pic>
        <p:nvPicPr>
          <p:cNvPr id="62468" name="Picture 6"/>
          <p:cNvPicPr>
            <a:picLocks noChangeArrowheads="1"/>
          </p:cNvPicPr>
          <p:nvPr/>
        </p:nvPicPr>
        <p:blipFill>
          <a:blip r:embed="rId2" cstate="print"/>
          <a:srcRect/>
          <a:stretch>
            <a:fillRect/>
          </a:stretch>
        </p:blipFill>
        <p:spPr bwMode="auto">
          <a:xfrm rot="10800000" flipV="1">
            <a:off x="4246320" y="1345636"/>
            <a:ext cx="4094268" cy="5298440"/>
          </a:xfrm>
          <a:prstGeom prst="rect">
            <a:avLst/>
          </a:prstGeom>
          <a:noFill/>
          <a:ln w="9525">
            <a:noFill/>
            <a:miter lim="800000"/>
            <a:headEnd/>
            <a:tailEnd/>
          </a:ln>
        </p:spPr>
      </p:pic>
      <p:sp>
        <p:nvSpPr>
          <p:cNvPr id="95239" name="Rectangle 7"/>
          <p:cNvSpPr>
            <a:spLocks noChangeArrowheads="1"/>
          </p:cNvSpPr>
          <p:nvPr/>
        </p:nvSpPr>
        <p:spPr bwMode="auto">
          <a:xfrm>
            <a:off x="2649778" y="6877110"/>
            <a:ext cx="7672572" cy="520795"/>
          </a:xfrm>
          <a:prstGeom prst="rect">
            <a:avLst/>
          </a:prstGeom>
          <a:noFill/>
          <a:ln w="9525">
            <a:noFill/>
            <a:miter lim="800000"/>
            <a:headEnd/>
            <a:tailEnd/>
          </a:ln>
        </p:spPr>
        <p:txBody>
          <a:bodyPr wrap="none" lIns="104278" tIns="52139" rIns="104278" bIns="52139">
            <a:spAutoFit/>
          </a:bodyPr>
          <a:lstStyle/>
          <a:p>
            <a:r>
              <a:rPr lang="tr-TR" sz="2700" b="1" i="1" dirty="0">
                <a:solidFill>
                  <a:srgbClr val="FF0000"/>
                </a:solidFill>
                <a:latin typeface="Comic Sans MS" pitchFamily="66" charset="0"/>
              </a:rPr>
              <a:t>RESİMDE  BAŞKA TEHLİKE  VAR MIDIR ?</a:t>
            </a:r>
          </a:p>
        </p:txBody>
      </p:sp>
      <p:pic>
        <p:nvPicPr>
          <p:cNvPr id="62470" name="Picture 8"/>
          <p:cNvPicPr>
            <a:picLocks noChangeArrowheads="1"/>
          </p:cNvPicPr>
          <p:nvPr/>
        </p:nvPicPr>
        <p:blipFill>
          <a:blip r:embed="rId3" cstate="print"/>
          <a:srcRect/>
          <a:stretch>
            <a:fillRect/>
          </a:stretch>
        </p:blipFill>
        <p:spPr bwMode="auto">
          <a:xfrm rot="8230296" flipH="1" flipV="1">
            <a:off x="8635421" y="5356262"/>
            <a:ext cx="1442636" cy="1606702"/>
          </a:xfrm>
          <a:prstGeom prst="rect">
            <a:avLst/>
          </a:prstGeom>
          <a:noFill/>
          <a:ln w="9525">
            <a:noFill/>
            <a:miter lim="800000"/>
            <a:headEnd/>
            <a:tailEnd/>
          </a:ln>
        </p:spPr>
      </p:pic>
      <p:sp>
        <p:nvSpPr>
          <p:cNvPr id="95241" name="Rectangle 9"/>
          <p:cNvSpPr>
            <a:spLocks noChangeArrowheads="1"/>
          </p:cNvSpPr>
          <p:nvPr/>
        </p:nvSpPr>
        <p:spPr bwMode="ltGray">
          <a:xfrm>
            <a:off x="628605" y="4261180"/>
            <a:ext cx="4038640" cy="2444398"/>
          </a:xfrm>
          <a:prstGeom prst="rect">
            <a:avLst/>
          </a:prstGeom>
          <a:noFill/>
          <a:ln w="9525" algn="ctr">
            <a:noFill/>
            <a:miter lim="800000"/>
            <a:headEnd/>
            <a:tailEnd/>
          </a:ln>
        </p:spPr>
        <p:txBody>
          <a:bodyPr lIns="104278" tIns="52139" rIns="104278" bIns="52139">
            <a:spAutoFit/>
          </a:bodyPr>
          <a:lstStyle/>
          <a:p>
            <a:pPr>
              <a:buClr>
                <a:srgbClr val="006699"/>
              </a:buClr>
              <a:buSzPct val="85000"/>
              <a:buFont typeface="Wingdings" pitchFamily="2" charset="2"/>
              <a:buChar char="Ø"/>
            </a:pPr>
            <a:r>
              <a:rPr lang="tr-TR" sz="3800" b="1" dirty="0">
                <a:solidFill>
                  <a:srgbClr val="000000"/>
                </a:solidFill>
                <a:latin typeface="Comic Sans MS" pitchFamily="66" charset="0"/>
              </a:rPr>
              <a:t>Suya girerseniz köpek balığı bir </a:t>
            </a:r>
            <a:r>
              <a:rPr lang="tr-TR" sz="3800" b="1" dirty="0">
                <a:solidFill>
                  <a:srgbClr val="0000FF"/>
                </a:solidFill>
                <a:latin typeface="Comic Sans MS" pitchFamily="66" charset="0"/>
              </a:rPr>
              <a:t>RİSK</a:t>
            </a:r>
            <a:r>
              <a:rPr lang="tr-TR" sz="3800" b="1" dirty="0">
                <a:solidFill>
                  <a:srgbClr val="FFCC00"/>
                </a:solidFill>
                <a:latin typeface="Comic Sans MS" pitchFamily="66" charset="0"/>
              </a:rPr>
              <a:t> </a:t>
            </a:r>
            <a:r>
              <a:rPr lang="tr-TR" sz="3800" b="1" dirty="0">
                <a:solidFill>
                  <a:srgbClr val="000000"/>
                </a:solidFill>
                <a:latin typeface="Comic Sans MS" pitchFamily="66" charset="0"/>
              </a:rPr>
              <a:t> olur.</a:t>
            </a:r>
          </a:p>
        </p:txBody>
      </p:sp>
      <p:sp>
        <p:nvSpPr>
          <p:cNvPr id="55304" name="7 Slayt Numarası Yer Tutucusu"/>
          <p:cNvSpPr>
            <a:spLocks noGrp="1"/>
          </p:cNvSpPr>
          <p:nvPr>
            <p:ph type="sldNum" sz="quarter" idx="11"/>
          </p:nvPr>
        </p:nvSpPr>
        <p:spPr/>
        <p:txBody>
          <a:bodyPr/>
          <a:lstStyle/>
          <a:p>
            <a:pPr>
              <a:defRPr/>
            </a:pPr>
            <a:fld id="{C40C1F3E-9153-4982-9DC9-65D4A5FD8AAF}" type="slidenum">
              <a:rPr lang="en-US" smtClean="0"/>
              <a:pPr>
                <a:defRPr/>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500"/>
                                  </p:stCondLst>
                                  <p:childTnLst>
                                    <p:set>
                                      <p:cBhvr>
                                        <p:cTn id="6" dur="1" fill="hold">
                                          <p:stCondLst>
                                            <p:cond delay="0"/>
                                          </p:stCondLst>
                                        </p:cTn>
                                        <p:tgtEl>
                                          <p:spTgt spid="95237"/>
                                        </p:tgtEl>
                                        <p:attrNameLst>
                                          <p:attrName>style.visibility</p:attrName>
                                        </p:attrNameLst>
                                      </p:cBhvr>
                                      <p:to>
                                        <p:strVal val="visible"/>
                                      </p:to>
                                    </p:set>
                                    <p:anim to="" calcmode="lin" valueType="num">
                                      <p:cBhvr>
                                        <p:cTn id="7" dur="1" fill="hold"/>
                                        <p:tgtEl>
                                          <p:spTgt spid="95237"/>
                                        </p:tgtEl>
                                        <p:attrNameLst>
                                          <p:attrName/>
                                        </p:attrNameLst>
                                      </p:cBhvr>
                                    </p:anim>
                                  </p:childTnLst>
                                </p:cTn>
                              </p:par>
                            </p:childTnLst>
                          </p:cTn>
                        </p:par>
                        <p:par>
                          <p:cTn id="8" fill="hold" nodeType="afterGroup">
                            <p:stCondLst>
                              <p:cond delay="500"/>
                            </p:stCondLst>
                            <p:childTnLst>
                              <p:par>
                                <p:cTn id="9" presetID="2" presetClass="entr" presetSubtype="4" fill="hold" grpId="0" nodeType="afterEffect">
                                  <p:stCondLst>
                                    <p:cond delay="5000"/>
                                  </p:stCondLst>
                                  <p:childTnLst>
                                    <p:set>
                                      <p:cBhvr>
                                        <p:cTn id="10" dur="1" fill="hold">
                                          <p:stCondLst>
                                            <p:cond delay="0"/>
                                          </p:stCondLst>
                                        </p:cTn>
                                        <p:tgtEl>
                                          <p:spTgt spid="95241"/>
                                        </p:tgtEl>
                                        <p:attrNameLst>
                                          <p:attrName>style.visibility</p:attrName>
                                        </p:attrNameLst>
                                      </p:cBhvr>
                                      <p:to>
                                        <p:strVal val="visible"/>
                                      </p:to>
                                    </p:set>
                                    <p:anim calcmode="lin" valueType="num">
                                      <p:cBhvr additive="base">
                                        <p:cTn id="11" dur="500" fill="hold"/>
                                        <p:tgtEl>
                                          <p:spTgt spid="95241"/>
                                        </p:tgtEl>
                                        <p:attrNameLst>
                                          <p:attrName>ppt_x</p:attrName>
                                        </p:attrNameLst>
                                      </p:cBhvr>
                                      <p:tavLst>
                                        <p:tav tm="0">
                                          <p:val>
                                            <p:strVal val="#ppt_x"/>
                                          </p:val>
                                        </p:tav>
                                        <p:tav tm="100000">
                                          <p:val>
                                            <p:strVal val="#ppt_x"/>
                                          </p:val>
                                        </p:tav>
                                      </p:tavLst>
                                    </p:anim>
                                    <p:anim calcmode="lin" valueType="num">
                                      <p:cBhvr additive="base">
                                        <p:cTn id="12" dur="500" fill="hold"/>
                                        <p:tgtEl>
                                          <p:spTgt spid="9524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6000"/>
                            </p:stCondLst>
                            <p:childTnLst>
                              <p:par>
                                <p:cTn id="14" presetID="39" presetClass="entr" presetSubtype="0" accel="100000" fill="hold" grpId="0" nodeType="afterEffect">
                                  <p:stCondLst>
                                    <p:cond delay="5000"/>
                                  </p:stCondLst>
                                  <p:childTnLst>
                                    <p:set>
                                      <p:cBhvr>
                                        <p:cTn id="15" dur="1" fill="hold">
                                          <p:stCondLst>
                                            <p:cond delay="0"/>
                                          </p:stCondLst>
                                        </p:cTn>
                                        <p:tgtEl>
                                          <p:spTgt spid="95239"/>
                                        </p:tgtEl>
                                        <p:attrNameLst>
                                          <p:attrName>style.visibility</p:attrName>
                                        </p:attrNameLst>
                                      </p:cBhvr>
                                      <p:to>
                                        <p:strVal val="visible"/>
                                      </p:to>
                                    </p:set>
                                    <p:anim calcmode="lin" valueType="num">
                                      <p:cBhvr>
                                        <p:cTn id="16" dur="500" fill="hold"/>
                                        <p:tgtEl>
                                          <p:spTgt spid="95239"/>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95239"/>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95239"/>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95239"/>
                                        </p:tgtEl>
                                        <p:attrNameLst>
                                          <p:attrName>ppt_y</p:attrName>
                                        </p:attrNameLst>
                                      </p:cBhvr>
                                      <p:tavLst>
                                        <p:tav tm="0">
                                          <p:val>
                                            <p:strVal val="#ppt_y"/>
                                          </p:val>
                                        </p:tav>
                                        <p:tav tm="100000">
                                          <p:val>
                                            <p:strVal val="#ppt_y"/>
                                          </p:val>
                                        </p:tav>
                                      </p:tavLst>
                                    </p:anim>
                                  </p:childTnLst>
                                </p:cTn>
                              </p:par>
                              <p:par>
                                <p:cTn id="20" presetID="23" presetClass="emph" presetSubtype="0" repeatCount="indefinite" fill="hold" grpId="1" nodeType="withEffect">
                                  <p:stCondLst>
                                    <p:cond delay="500"/>
                                  </p:stCondLst>
                                  <p:endCondLst>
                                    <p:cond evt="onNext" delay="0">
                                      <p:tgtEl>
                                        <p:sldTgt/>
                                      </p:tgtEl>
                                    </p:cond>
                                  </p:endCondLst>
                                  <p:childTnLst>
                                    <p:animClr clrSpc="hsl" dir="cw">
                                      <p:cBhvr override="childStyle">
                                        <p:cTn id="21" dur="500" fill="hold"/>
                                        <p:tgtEl>
                                          <p:spTgt spid="95239"/>
                                        </p:tgtEl>
                                        <p:attrNameLst>
                                          <p:attrName>style.color</p:attrName>
                                        </p:attrNameLst>
                                      </p:cBhvr>
                                      <p:by>
                                        <p:hsl h="10842353" s="0" l="0"/>
                                      </p:by>
                                    </p:animClr>
                                    <p:animClr clrSpc="hsl" dir="cw">
                                      <p:cBhvr>
                                        <p:cTn id="22" dur="500" fill="hold"/>
                                        <p:tgtEl>
                                          <p:spTgt spid="95239"/>
                                        </p:tgtEl>
                                        <p:attrNameLst>
                                          <p:attrName>fillcolor</p:attrName>
                                        </p:attrNameLst>
                                      </p:cBhvr>
                                      <p:by>
                                        <p:hsl h="10842353" s="0" l="0"/>
                                      </p:by>
                                    </p:animClr>
                                    <p:animClr clrSpc="hsl" dir="cw">
                                      <p:cBhvr>
                                        <p:cTn id="23" dur="500" fill="hold"/>
                                        <p:tgtEl>
                                          <p:spTgt spid="95239"/>
                                        </p:tgtEl>
                                        <p:attrNameLst>
                                          <p:attrName>stroke.color</p:attrName>
                                        </p:attrNameLst>
                                      </p:cBhvr>
                                      <p:by>
                                        <p:hsl h="10842353" s="0" l="0"/>
                                      </p:by>
                                    </p:animClr>
                                    <p:set>
                                      <p:cBhvr>
                                        <p:cTn id="24" dur="500" fill="hold"/>
                                        <p:tgtEl>
                                          <p:spTgt spid="95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5239" grpId="0"/>
      <p:bldP spid="95239" grpId="1"/>
      <p:bldP spid="952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4246321" y="4499469"/>
            <a:ext cx="5635182" cy="1351791"/>
          </a:xfrm>
          <a:prstGeom prst="rect">
            <a:avLst/>
          </a:prstGeom>
          <a:noFill/>
          <a:ln w="9525">
            <a:noFill/>
            <a:miter lim="800000"/>
            <a:headEnd/>
            <a:tailEnd/>
          </a:ln>
        </p:spPr>
        <p:txBody>
          <a:bodyPr lIns="104278" tIns="52139" rIns="104278" bIns="52139">
            <a:spAutoFit/>
          </a:bodyPr>
          <a:lstStyle/>
          <a:p>
            <a:pPr algn="ctr"/>
            <a:r>
              <a:rPr lang="tr-TR" sz="2700" b="1" dirty="0">
                <a:solidFill>
                  <a:srgbClr val="7030A0"/>
                </a:solidFill>
              </a:rPr>
              <a:t>SADETTİN KAYAPINAR</a:t>
            </a:r>
          </a:p>
          <a:p>
            <a:pPr algn="ctr"/>
            <a:r>
              <a:rPr lang="tr-TR" sz="2700" b="1" dirty="0">
                <a:solidFill>
                  <a:srgbClr val="7030A0"/>
                </a:solidFill>
              </a:rPr>
              <a:t>TEKNİK ÖĞRETMEN</a:t>
            </a:r>
          </a:p>
          <a:p>
            <a:pPr algn="ctr"/>
            <a:r>
              <a:rPr lang="tr-TR" sz="2700" b="1" dirty="0">
                <a:solidFill>
                  <a:srgbClr val="7030A0"/>
                </a:solidFill>
              </a:rPr>
              <a:t>A SINIFI İŞ GÜVENLİĞİ UZMANI</a:t>
            </a:r>
          </a:p>
        </p:txBody>
      </p:sp>
      <p:sp>
        <p:nvSpPr>
          <p:cNvPr id="63491" name="Text Box 5"/>
          <p:cNvSpPr txBox="1">
            <a:spLocks noChangeArrowheads="1"/>
          </p:cNvSpPr>
          <p:nvPr/>
        </p:nvSpPr>
        <p:spPr bwMode="auto">
          <a:xfrm>
            <a:off x="2564482" y="3069731"/>
            <a:ext cx="7064838" cy="874738"/>
          </a:xfrm>
          <a:prstGeom prst="rect">
            <a:avLst/>
          </a:prstGeom>
          <a:noFill/>
          <a:ln w="9525">
            <a:noFill/>
            <a:miter lim="800000"/>
            <a:headEnd/>
            <a:tailEnd/>
          </a:ln>
        </p:spPr>
        <p:txBody>
          <a:bodyPr lIns="104278" tIns="52139" rIns="104278" bIns="52139">
            <a:spAutoFit/>
          </a:bodyPr>
          <a:lstStyle/>
          <a:p>
            <a:pPr algn="ctr">
              <a:spcBef>
                <a:spcPct val="50000"/>
              </a:spcBef>
            </a:pPr>
            <a:r>
              <a:rPr lang="tr-TR" sz="5000" dirty="0">
                <a:solidFill>
                  <a:srgbClr val="013A81"/>
                </a:solidFill>
              </a:rPr>
              <a:t>TEŞEKKÜRLER…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958128" y="133162"/>
            <a:ext cx="8188537" cy="790211"/>
          </a:xfrm>
          <a:prstGeom prst="rect">
            <a:avLst/>
          </a:prstGeom>
          <a:noFill/>
          <a:ln w="9525">
            <a:noFill/>
            <a:miter lim="800000"/>
            <a:headEnd/>
            <a:tailEnd/>
          </a:ln>
        </p:spPr>
        <p:txBody>
          <a:bodyPr lIns="104278" tIns="52139" rIns="104278" bIns="52139" anchor="ctr"/>
          <a:lstStyle/>
          <a:p>
            <a:pPr algn="r"/>
            <a:r>
              <a:rPr lang="tr-TR" sz="4100" b="1" dirty="0">
                <a:solidFill>
                  <a:srgbClr val="FF0000"/>
                </a:solidFill>
                <a:latin typeface="Comic Sans MS" pitchFamily="66" charset="0"/>
              </a:rPr>
              <a:t>Tehlike</a:t>
            </a:r>
            <a:r>
              <a:rPr lang="tr-TR" sz="4100" b="1" dirty="0">
                <a:solidFill>
                  <a:srgbClr val="000000"/>
                </a:solidFill>
                <a:latin typeface="Comic Sans MS" pitchFamily="66" charset="0"/>
              </a:rPr>
              <a:t> ve </a:t>
            </a:r>
            <a:r>
              <a:rPr lang="tr-TR" sz="4100" b="1" dirty="0">
                <a:solidFill>
                  <a:srgbClr val="FF0000"/>
                </a:solidFill>
                <a:latin typeface="Comic Sans MS" pitchFamily="66" charset="0"/>
              </a:rPr>
              <a:t>Risk</a:t>
            </a:r>
            <a:r>
              <a:rPr lang="tr-TR" sz="4100" b="1" dirty="0">
                <a:solidFill>
                  <a:srgbClr val="000000"/>
                </a:solidFill>
                <a:latin typeface="Comic Sans MS" pitchFamily="66" charset="0"/>
              </a:rPr>
              <a:t> Kavramları</a:t>
            </a:r>
          </a:p>
        </p:txBody>
      </p:sp>
      <p:pic>
        <p:nvPicPr>
          <p:cNvPr id="63491" name="Picture 5"/>
          <p:cNvPicPr>
            <a:picLocks noChangeArrowheads="1"/>
          </p:cNvPicPr>
          <p:nvPr/>
        </p:nvPicPr>
        <p:blipFill>
          <a:blip r:embed="rId2" cstate="print"/>
          <a:srcRect/>
          <a:stretch>
            <a:fillRect/>
          </a:stretch>
        </p:blipFill>
        <p:spPr bwMode="auto">
          <a:xfrm rot="10800000" flipV="1">
            <a:off x="4583800" y="1682045"/>
            <a:ext cx="3827251" cy="5182799"/>
          </a:xfrm>
          <a:prstGeom prst="rect">
            <a:avLst/>
          </a:prstGeom>
          <a:noFill/>
          <a:ln w="9525">
            <a:noFill/>
            <a:miter lim="800000"/>
            <a:headEnd/>
            <a:tailEnd/>
          </a:ln>
        </p:spPr>
      </p:pic>
      <p:pic>
        <p:nvPicPr>
          <p:cNvPr id="63492" name="Picture 6"/>
          <p:cNvPicPr>
            <a:picLocks noChangeArrowheads="1"/>
          </p:cNvPicPr>
          <p:nvPr/>
        </p:nvPicPr>
        <p:blipFill>
          <a:blip r:embed="rId3" cstate="print"/>
          <a:srcRect/>
          <a:stretch>
            <a:fillRect/>
          </a:stretch>
        </p:blipFill>
        <p:spPr bwMode="auto">
          <a:xfrm rot="8230296" flipH="1" flipV="1">
            <a:off x="8848663" y="5347500"/>
            <a:ext cx="1505682" cy="1675036"/>
          </a:xfrm>
          <a:prstGeom prst="rect">
            <a:avLst/>
          </a:prstGeom>
          <a:noFill/>
          <a:ln w="9525">
            <a:noFill/>
            <a:miter lim="800000"/>
            <a:headEnd/>
            <a:tailEnd/>
          </a:ln>
        </p:spPr>
      </p:pic>
      <p:sp>
        <p:nvSpPr>
          <p:cNvPr id="63493" name="Rectangle 7"/>
          <p:cNvSpPr>
            <a:spLocks noChangeArrowheads="1"/>
          </p:cNvSpPr>
          <p:nvPr/>
        </p:nvSpPr>
        <p:spPr bwMode="auto">
          <a:xfrm>
            <a:off x="445029" y="1682044"/>
            <a:ext cx="4895321" cy="4675778"/>
          </a:xfrm>
          <a:prstGeom prst="rect">
            <a:avLst/>
          </a:prstGeom>
          <a:noFill/>
          <a:ln w="9525">
            <a:noFill/>
            <a:miter lim="800000"/>
            <a:headEnd/>
            <a:tailEnd/>
          </a:ln>
        </p:spPr>
        <p:txBody>
          <a:bodyPr lIns="104278" tIns="52139" rIns="104278" bIns="52139">
            <a:spAutoFit/>
          </a:bodyPr>
          <a:lstStyle/>
          <a:p>
            <a:pPr eaLnBrk="0" hangingPunct="0"/>
            <a:r>
              <a:rPr lang="tr-TR" sz="2700" b="1" dirty="0">
                <a:solidFill>
                  <a:srgbClr val="0000FF"/>
                </a:solidFill>
                <a:latin typeface="Comic Sans MS" pitchFamily="66" charset="0"/>
              </a:rPr>
              <a:t>Diğer</a:t>
            </a:r>
            <a:r>
              <a:rPr lang="tr-TR" sz="2700" b="1" dirty="0">
                <a:solidFill>
                  <a:srgbClr val="FFCC00"/>
                </a:solidFill>
                <a:latin typeface="Comic Sans MS" pitchFamily="66" charset="0"/>
              </a:rPr>
              <a:t> </a:t>
            </a:r>
            <a:r>
              <a:rPr lang="tr-TR" sz="2700" b="1" dirty="0">
                <a:solidFill>
                  <a:srgbClr val="FF0000"/>
                </a:solidFill>
                <a:latin typeface="Comic Sans MS" pitchFamily="66" charset="0"/>
              </a:rPr>
              <a:t>tehlikeler</a:t>
            </a:r>
            <a:r>
              <a:rPr lang="tr-TR" sz="2700" b="1" dirty="0">
                <a:solidFill>
                  <a:srgbClr val="FFCC00"/>
                </a:solidFill>
                <a:latin typeface="Comic Sans MS" pitchFamily="66" charset="0"/>
              </a:rPr>
              <a:t> </a:t>
            </a:r>
            <a:r>
              <a:rPr lang="tr-TR" sz="2700" b="1" dirty="0">
                <a:solidFill>
                  <a:srgbClr val="0000FF"/>
                </a:solidFill>
                <a:latin typeface="Comic Sans MS" pitchFamily="66" charset="0"/>
              </a:rPr>
              <a:t>nelerdir?</a:t>
            </a:r>
          </a:p>
          <a:p>
            <a:pPr lvl="1" eaLnBrk="0" hangingPunct="0">
              <a:buFont typeface="Wingdings" pitchFamily="2" charset="2"/>
              <a:buChar char="§"/>
            </a:pPr>
            <a:r>
              <a:rPr lang="tr-TR" sz="2700" b="1" dirty="0">
                <a:solidFill>
                  <a:srgbClr val="000000"/>
                </a:solidFill>
                <a:latin typeface="Comic Sans MS" pitchFamily="66" charset="0"/>
              </a:rPr>
              <a:t> Hava Durumu</a:t>
            </a:r>
          </a:p>
          <a:p>
            <a:pPr lvl="1" eaLnBrk="0" hangingPunct="0">
              <a:buFont typeface="Wingdings" pitchFamily="2" charset="2"/>
              <a:buChar char="§"/>
            </a:pPr>
            <a:r>
              <a:rPr lang="tr-TR" sz="2700" b="1" dirty="0">
                <a:solidFill>
                  <a:srgbClr val="000000"/>
                </a:solidFill>
                <a:latin typeface="Comic Sans MS" pitchFamily="66" charset="0"/>
              </a:rPr>
              <a:t> Güneş</a:t>
            </a:r>
          </a:p>
          <a:p>
            <a:pPr lvl="1" eaLnBrk="0" hangingPunct="0">
              <a:buFont typeface="Wingdings" pitchFamily="2" charset="2"/>
              <a:buChar char="§"/>
            </a:pPr>
            <a:r>
              <a:rPr lang="tr-TR" sz="2700" b="1" dirty="0">
                <a:solidFill>
                  <a:srgbClr val="000000"/>
                </a:solidFill>
                <a:latin typeface="Comic Sans MS" pitchFamily="66" charset="0"/>
              </a:rPr>
              <a:t> Yağmur</a:t>
            </a:r>
          </a:p>
          <a:p>
            <a:pPr lvl="1" eaLnBrk="0" hangingPunct="0">
              <a:buFont typeface="Wingdings" pitchFamily="2" charset="2"/>
              <a:buChar char="§"/>
            </a:pPr>
            <a:r>
              <a:rPr lang="tr-TR" sz="2700" b="1" dirty="0">
                <a:solidFill>
                  <a:srgbClr val="000000"/>
                </a:solidFill>
                <a:latin typeface="Comic Sans MS" pitchFamily="66" charset="0"/>
              </a:rPr>
              <a:t> Rüzgar</a:t>
            </a:r>
          </a:p>
          <a:p>
            <a:pPr lvl="1" eaLnBrk="0" hangingPunct="0">
              <a:buFont typeface="Wingdings" pitchFamily="2" charset="2"/>
              <a:buChar char="§"/>
            </a:pPr>
            <a:r>
              <a:rPr lang="tr-TR" sz="2700" b="1" dirty="0">
                <a:solidFill>
                  <a:srgbClr val="000000"/>
                </a:solidFill>
                <a:latin typeface="Comic Sans MS" pitchFamily="66" charset="0"/>
              </a:rPr>
              <a:t> Deniz</a:t>
            </a:r>
          </a:p>
          <a:p>
            <a:pPr lvl="1" eaLnBrk="0" hangingPunct="0">
              <a:buFont typeface="Wingdings" pitchFamily="2" charset="2"/>
              <a:buChar char="§"/>
            </a:pPr>
            <a:r>
              <a:rPr lang="tr-TR" sz="2700" b="1" dirty="0">
                <a:solidFill>
                  <a:srgbClr val="000000"/>
                </a:solidFill>
                <a:latin typeface="Comic Sans MS" pitchFamily="66" charset="0"/>
              </a:rPr>
              <a:t> Ağaç</a:t>
            </a:r>
          </a:p>
          <a:p>
            <a:pPr lvl="1" eaLnBrk="0" hangingPunct="0">
              <a:buFont typeface="Wingdings" pitchFamily="2" charset="2"/>
              <a:buChar char="§"/>
            </a:pPr>
            <a:r>
              <a:rPr lang="tr-TR" sz="2700" b="1" dirty="0">
                <a:solidFill>
                  <a:srgbClr val="000000"/>
                </a:solidFill>
                <a:latin typeface="Comic Sans MS" pitchFamily="66" charset="0"/>
              </a:rPr>
              <a:t> Mevsim</a:t>
            </a:r>
          </a:p>
          <a:p>
            <a:pPr lvl="1" eaLnBrk="0" hangingPunct="0">
              <a:buFont typeface="Wingdings" pitchFamily="2" charset="2"/>
              <a:buChar char="§"/>
            </a:pPr>
            <a:r>
              <a:rPr lang="tr-TR" sz="2700" b="1" dirty="0">
                <a:solidFill>
                  <a:srgbClr val="000000"/>
                </a:solidFill>
                <a:latin typeface="Comic Sans MS" pitchFamily="66" charset="0"/>
              </a:rPr>
              <a:t> Korsanlar</a:t>
            </a:r>
          </a:p>
          <a:p>
            <a:pPr lvl="1" eaLnBrk="0" hangingPunct="0">
              <a:buFont typeface="Wingdings" pitchFamily="2" charset="2"/>
              <a:buChar char="§"/>
            </a:pPr>
            <a:r>
              <a:rPr lang="tr-TR" sz="2700" b="1" dirty="0">
                <a:solidFill>
                  <a:srgbClr val="000000"/>
                </a:solidFill>
                <a:latin typeface="Comic Sans MS" pitchFamily="66" charset="0"/>
              </a:rPr>
              <a:t> Gel-git</a:t>
            </a:r>
          </a:p>
          <a:p>
            <a:pPr lvl="1" eaLnBrk="0" hangingPunct="0">
              <a:buFont typeface="Wingdings" pitchFamily="2" charset="2"/>
              <a:buChar char="§"/>
            </a:pPr>
            <a:r>
              <a:rPr lang="tr-TR" sz="2700" b="1" dirty="0">
                <a:solidFill>
                  <a:srgbClr val="000000"/>
                </a:solidFill>
                <a:latin typeface="Comic Sans MS" pitchFamily="66" charset="0"/>
              </a:rPr>
              <a:t> Sağlık</a:t>
            </a:r>
          </a:p>
        </p:txBody>
      </p:sp>
      <p:sp>
        <p:nvSpPr>
          <p:cNvPr id="57350" name="5 Slayt Numarası Yer Tutucusu"/>
          <p:cNvSpPr>
            <a:spLocks noGrp="1"/>
          </p:cNvSpPr>
          <p:nvPr>
            <p:ph type="sldNum" sz="quarter" idx="11"/>
          </p:nvPr>
        </p:nvSpPr>
        <p:spPr/>
        <p:txBody>
          <a:bodyPr/>
          <a:lstStyle/>
          <a:p>
            <a:pPr>
              <a:defRPr/>
            </a:pPr>
            <a:fld id="{EE5E39BD-964F-47C5-9C59-A78967F3C5B6}" type="slidenum">
              <a:rPr lang="en-US" smtClean="0"/>
              <a:pPr>
                <a:defRPr/>
              </a:pPr>
              <a:t>5</a:t>
            </a:fld>
            <a:endParaRPr lang="en-US" smtClean="0"/>
          </a:p>
        </p:txBody>
      </p:sp>
    </p:spTree>
    <p:extLst>
      <p:ext uri="{BB962C8B-B14F-4D97-AF65-F5344CB8AC3E}">
        <p14:creationId xmlns:p14="http://schemas.microsoft.com/office/powerpoint/2010/main" xmlns="" val="931711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Numarası Yer Tutucusu"/>
          <p:cNvSpPr>
            <a:spLocks noGrp="1"/>
          </p:cNvSpPr>
          <p:nvPr>
            <p:ph type="sldNum" sz="quarter" idx="11"/>
          </p:nvPr>
        </p:nvSpPr>
        <p:spPr>
          <a:noFill/>
        </p:spPr>
        <p:txBody>
          <a:bodyPr/>
          <a:lstStyle/>
          <a:p>
            <a:fld id="{3B35C4EF-E22A-404F-9655-8227BDC5898F}" type="slidenum">
              <a:rPr lang="en-US" smtClean="0">
                <a:latin typeface="Arial" pitchFamily="34" charset="0"/>
              </a:rPr>
              <a:pPr/>
              <a:t>6</a:t>
            </a:fld>
            <a:endParaRPr lang="en-US" smtClean="0">
              <a:latin typeface="Arial" pitchFamily="34" charset="0"/>
            </a:endParaRPr>
          </a:p>
        </p:txBody>
      </p:sp>
      <p:graphicFrame>
        <p:nvGraphicFramePr>
          <p:cNvPr id="3" name="2 Tablo"/>
          <p:cNvGraphicFramePr>
            <a:graphicFrameLocks noGrp="1"/>
          </p:cNvGraphicFramePr>
          <p:nvPr/>
        </p:nvGraphicFramePr>
        <p:xfrm>
          <a:off x="292977" y="923374"/>
          <a:ext cx="9924903" cy="6278570"/>
        </p:xfrm>
        <a:graphic>
          <a:graphicData uri="http://schemas.openxmlformats.org/drawingml/2006/table">
            <a:tbl>
              <a:tblPr/>
              <a:tblGrid>
                <a:gridCol w="5246271"/>
                <a:gridCol w="1526288"/>
                <a:gridCol w="1626056"/>
                <a:gridCol w="1526288"/>
              </a:tblGrid>
              <a:tr h="918872">
                <a:tc>
                  <a:txBody>
                    <a:bodyPr/>
                    <a:lstStyle/>
                    <a:p>
                      <a:pPr algn="ctr">
                        <a:lnSpc>
                          <a:spcPct val="115000"/>
                        </a:lnSpc>
                        <a:spcAft>
                          <a:spcPts val="0"/>
                        </a:spcAft>
                      </a:pPr>
                      <a:r>
                        <a:rPr lang="tr-TR" sz="1200" b="1" i="1" dirty="0" smtClean="0">
                          <a:solidFill>
                            <a:schemeClr val="tx1"/>
                          </a:solidFill>
                          <a:latin typeface="Calibri"/>
                          <a:ea typeface="Calibri"/>
                          <a:cs typeface="Times New Roman"/>
                        </a:rPr>
                        <a:t>01.01.2016 </a:t>
                      </a:r>
                      <a:r>
                        <a:rPr lang="tr-TR" sz="1200" b="1" i="1" dirty="0">
                          <a:solidFill>
                            <a:schemeClr val="tx1"/>
                          </a:solidFill>
                          <a:latin typeface="Calibri"/>
                          <a:ea typeface="Calibri"/>
                          <a:cs typeface="Times New Roman"/>
                        </a:rPr>
                        <a:t>TARİHİNDEN İTİBAREN</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AZ   TEHLİKELİ</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TEHLİKELİ</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ÇOK TEHLİKELİ</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r>
              <a:tr h="247666">
                <a:tc>
                  <a:txBody>
                    <a:bodyPr/>
                    <a:lstStyle/>
                    <a:p>
                      <a:pPr>
                        <a:lnSpc>
                          <a:spcPct val="115000"/>
                        </a:lnSpc>
                        <a:spcAft>
                          <a:spcPts val="0"/>
                        </a:spcAft>
                      </a:pPr>
                      <a:r>
                        <a:rPr lang="tr-TR" sz="1200" b="1" i="1" dirty="0">
                          <a:solidFill>
                            <a:schemeClr val="tx1"/>
                          </a:solidFill>
                          <a:latin typeface="Calibri"/>
                          <a:ea typeface="Calibri"/>
                          <a:cs typeface="Times New Roman"/>
                        </a:rPr>
                        <a:t>ÇALIŞANLARIN SAĞLIK MUAYENESİ</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5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3 YIL</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a:txBody>
                    <a:bodyPr/>
                    <a:lstStyle/>
                    <a:p>
                      <a:pPr>
                        <a:lnSpc>
                          <a:spcPct val="115000"/>
                        </a:lnSpc>
                        <a:spcAft>
                          <a:spcPts val="0"/>
                        </a:spcAft>
                      </a:pPr>
                      <a:r>
                        <a:rPr lang="tr-TR" sz="1200" b="1" i="1" dirty="0">
                          <a:solidFill>
                            <a:schemeClr val="tx1"/>
                          </a:solidFill>
                          <a:latin typeface="Calibri"/>
                          <a:ea typeface="Calibri"/>
                          <a:cs typeface="Times New Roman"/>
                        </a:rPr>
                        <a:t>İŞ GÜVENLİĞİ UZM. (Kişi Başına Ayda)</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10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20 DK</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40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İŞ GÜVENLİĞİ UZMANI  (Tam Zamanlı))</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1000 KİŞİ (C)</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500 KİŞİ (B)</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250 KİŞİ (A)</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İŞYERİ HEKİMİ (Kişi Başına Ayda)</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5 DK</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10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15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İŞYERİ HEKİMİ (Tam Zamanlı)</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2000 KİŞİ</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1000 KİŞİ</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750 KİŞİ</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EĞİTİM</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8 SAAT</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12 SAAT</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16 SAAT</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EĞİTİM YENİLEMESİ</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3 YIL</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2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a:txBody>
                    <a:bodyPr/>
                    <a:lstStyle/>
                    <a:p>
                      <a:pPr>
                        <a:lnSpc>
                          <a:spcPct val="115000"/>
                        </a:lnSpc>
                        <a:spcAft>
                          <a:spcPts val="0"/>
                        </a:spcAft>
                      </a:pPr>
                      <a:r>
                        <a:rPr lang="tr-TR" sz="1200" b="1" i="1" dirty="0">
                          <a:solidFill>
                            <a:schemeClr val="tx1"/>
                          </a:solidFill>
                          <a:latin typeface="Calibri"/>
                          <a:ea typeface="Calibri"/>
                          <a:cs typeface="Times New Roman"/>
                        </a:rPr>
                        <a:t>RİSK DEĞERLENDİRMESİ</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6</a:t>
                      </a:r>
                      <a:r>
                        <a:rPr lang="tr-TR" sz="1200" b="1" i="1" dirty="0" smtClean="0">
                          <a:solidFill>
                            <a:schemeClr val="tx1"/>
                          </a:solidFill>
                          <a:latin typeface="Calibri"/>
                          <a:ea typeface="Calibri"/>
                          <a:cs typeface="Times New Roman"/>
                        </a:rPr>
                        <a:t> </a:t>
                      </a:r>
                      <a:r>
                        <a:rPr lang="tr-TR" sz="1200" b="1" i="1" dirty="0">
                          <a:solidFill>
                            <a:schemeClr val="tx1"/>
                          </a:solidFill>
                          <a:latin typeface="Calibri"/>
                          <a:ea typeface="Calibri"/>
                          <a:cs typeface="Times New Roman"/>
                        </a:rPr>
                        <a:t>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4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2</a:t>
                      </a:r>
                      <a:r>
                        <a:rPr lang="tr-TR" sz="1200" b="1" i="1" dirty="0" smtClean="0">
                          <a:solidFill>
                            <a:schemeClr val="tx1"/>
                          </a:solidFill>
                          <a:latin typeface="Calibri"/>
                          <a:ea typeface="Calibri"/>
                          <a:cs typeface="Times New Roman"/>
                        </a:rPr>
                        <a:t> </a:t>
                      </a:r>
                      <a:r>
                        <a:rPr lang="tr-TR" sz="1200" b="1" i="1" dirty="0">
                          <a:solidFill>
                            <a:schemeClr val="tx1"/>
                          </a:solidFill>
                          <a:latin typeface="Calibri"/>
                          <a:ea typeface="Calibri"/>
                          <a:cs typeface="Times New Roman"/>
                        </a:rPr>
                        <a:t>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ACİL DURUM PLANI</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6</a:t>
                      </a:r>
                      <a:r>
                        <a:rPr lang="tr-TR" sz="1200" b="1" i="1" dirty="0" smtClean="0">
                          <a:solidFill>
                            <a:schemeClr val="tx1"/>
                          </a:solidFill>
                          <a:latin typeface="Calibri"/>
                          <a:ea typeface="Calibri"/>
                          <a:cs typeface="Times New Roman"/>
                        </a:rPr>
                        <a:t> </a:t>
                      </a:r>
                      <a:r>
                        <a:rPr lang="tr-TR" sz="1200" b="1" i="1" dirty="0">
                          <a:solidFill>
                            <a:schemeClr val="tx1"/>
                          </a:solidFill>
                          <a:latin typeface="Calibri"/>
                          <a:ea typeface="Calibri"/>
                          <a:cs typeface="Times New Roman"/>
                        </a:rPr>
                        <a:t>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4 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2</a:t>
                      </a:r>
                      <a:r>
                        <a:rPr lang="tr-TR" sz="1200" b="1" i="1" dirty="0" smtClean="0">
                          <a:solidFill>
                            <a:schemeClr val="tx1"/>
                          </a:solidFill>
                          <a:latin typeface="Calibri"/>
                          <a:ea typeface="Calibri"/>
                          <a:cs typeface="Times New Roman"/>
                        </a:rPr>
                        <a:t> </a:t>
                      </a:r>
                      <a:r>
                        <a:rPr lang="tr-TR" sz="1200" b="1" i="1" dirty="0">
                          <a:solidFill>
                            <a:schemeClr val="tx1"/>
                          </a:solidFill>
                          <a:latin typeface="Calibri"/>
                          <a:ea typeface="Calibri"/>
                          <a:cs typeface="Times New Roman"/>
                        </a:rPr>
                        <a:t>YIL</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69585">
                <a:tc>
                  <a:txBody>
                    <a:bodyPr/>
                    <a:lstStyle/>
                    <a:p>
                      <a:pPr>
                        <a:lnSpc>
                          <a:spcPct val="115000"/>
                        </a:lnSpc>
                        <a:spcAft>
                          <a:spcPts val="0"/>
                        </a:spcAft>
                      </a:pPr>
                      <a:r>
                        <a:rPr lang="tr-TR" sz="1200" b="1" i="1" dirty="0">
                          <a:solidFill>
                            <a:schemeClr val="tx1"/>
                          </a:solidFill>
                          <a:latin typeface="Calibri"/>
                          <a:ea typeface="Calibri"/>
                          <a:cs typeface="Times New Roman"/>
                        </a:rPr>
                        <a:t>ARAMA KURT.TAHL. </a:t>
                      </a:r>
                      <a:r>
                        <a:rPr lang="tr-TR" sz="1200" b="1" i="1" dirty="0" smtClean="0">
                          <a:solidFill>
                            <a:schemeClr val="tx1"/>
                          </a:solidFill>
                          <a:latin typeface="Calibri"/>
                          <a:ea typeface="Calibri"/>
                          <a:cs typeface="Times New Roman"/>
                        </a:rPr>
                        <a:t>ELAMANI. </a:t>
                      </a:r>
                      <a:r>
                        <a:rPr lang="tr-TR" sz="1200" b="1" i="1" dirty="0">
                          <a:solidFill>
                            <a:schemeClr val="tx1"/>
                          </a:solidFill>
                          <a:latin typeface="Calibri"/>
                          <a:ea typeface="Calibri"/>
                          <a:cs typeface="Times New Roman"/>
                        </a:rPr>
                        <a:t>(Çalışan Sayısı)</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1/50 </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1/40 </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1/30</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38426">
                <a:tc>
                  <a:txBody>
                    <a:bodyPr/>
                    <a:lstStyle/>
                    <a:p>
                      <a:pPr>
                        <a:lnSpc>
                          <a:spcPct val="115000"/>
                        </a:lnSpc>
                        <a:spcAft>
                          <a:spcPts val="0"/>
                        </a:spcAft>
                      </a:pPr>
                      <a:r>
                        <a:rPr lang="tr-TR" sz="1200" b="1" i="1" dirty="0">
                          <a:solidFill>
                            <a:schemeClr val="tx1"/>
                          </a:solidFill>
                          <a:latin typeface="Calibri"/>
                          <a:ea typeface="Calibri"/>
                          <a:cs typeface="Times New Roman"/>
                        </a:rPr>
                        <a:t>YANGINLA </a:t>
                      </a:r>
                      <a:r>
                        <a:rPr lang="tr-TR" sz="1200" b="1" i="1" dirty="0" smtClean="0">
                          <a:solidFill>
                            <a:schemeClr val="tx1"/>
                          </a:solidFill>
                          <a:latin typeface="Calibri"/>
                          <a:ea typeface="Calibri"/>
                          <a:cs typeface="Times New Roman"/>
                        </a:rPr>
                        <a:t>MÜCADELE. ELAMANI. </a:t>
                      </a:r>
                      <a:r>
                        <a:rPr lang="tr-TR" sz="1200" b="1" i="1" dirty="0">
                          <a:solidFill>
                            <a:schemeClr val="tx1"/>
                          </a:solidFill>
                          <a:latin typeface="Calibri"/>
                          <a:ea typeface="Calibri"/>
                          <a:cs typeface="Times New Roman"/>
                        </a:rPr>
                        <a:t>(Çalışan Sayısı)</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1/50 </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1/40 </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1/30 </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a:txBody>
                    <a:bodyPr/>
                    <a:lstStyle/>
                    <a:p>
                      <a:pPr>
                        <a:lnSpc>
                          <a:spcPct val="115000"/>
                        </a:lnSpc>
                        <a:spcAft>
                          <a:spcPts val="0"/>
                        </a:spcAft>
                      </a:pPr>
                      <a:r>
                        <a:rPr lang="tr-TR" sz="1200" b="1" i="1" dirty="0">
                          <a:solidFill>
                            <a:schemeClr val="tx1"/>
                          </a:solidFill>
                          <a:latin typeface="Calibri"/>
                          <a:ea typeface="Calibri"/>
                          <a:cs typeface="Times New Roman"/>
                        </a:rPr>
                        <a:t>İLK YARDIM ELAMANI  (Çalışan Sayısı)</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1/20 </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1/15 </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1/10 </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a:txBody>
                    <a:bodyPr/>
                    <a:lstStyle/>
                    <a:p>
                      <a:pPr>
                        <a:lnSpc>
                          <a:spcPct val="115000"/>
                        </a:lnSpc>
                        <a:spcAft>
                          <a:spcPts val="0"/>
                        </a:spcAft>
                      </a:pPr>
                      <a:r>
                        <a:rPr lang="tr-TR" sz="1200" b="1" i="1">
                          <a:solidFill>
                            <a:schemeClr val="tx1"/>
                          </a:solidFill>
                          <a:latin typeface="Calibri"/>
                          <a:ea typeface="Calibri"/>
                          <a:cs typeface="Times New Roman"/>
                        </a:rPr>
                        <a:t>DESTEK ELAMANI   (Çalışan Sayısı)</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a:solidFill>
                            <a:schemeClr val="tx1"/>
                          </a:solidFill>
                          <a:latin typeface="Calibri"/>
                          <a:ea typeface="Calibri"/>
                          <a:cs typeface="Times New Roman"/>
                        </a:rPr>
                        <a:t>1/50</a:t>
                      </a:r>
                      <a:endParaRPr lang="tr-TR" sz="1100" b="1" i="1">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1/40</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tr-TR" sz="1200" b="1" i="1" dirty="0">
                          <a:solidFill>
                            <a:schemeClr val="tx1"/>
                          </a:solidFill>
                          <a:latin typeface="Calibri"/>
                          <a:ea typeface="Calibri"/>
                          <a:cs typeface="Times New Roman"/>
                        </a:rPr>
                        <a:t>1/30</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119977">
                <a:tc gridSpan="4">
                  <a:txBody>
                    <a:bodyPr/>
                    <a:lstStyle/>
                    <a:p>
                      <a:pPr algn="ctr">
                        <a:lnSpc>
                          <a:spcPct val="115000"/>
                        </a:lnSpc>
                        <a:spcAft>
                          <a:spcPts val="0"/>
                        </a:spcAft>
                      </a:pPr>
                      <a:endParaRPr lang="tr-TR" sz="6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47666">
                <a:tc rowSpan="4">
                  <a:txBody>
                    <a:bodyPr/>
                    <a:lstStyle/>
                    <a:p>
                      <a:pPr algn="ctr">
                        <a:lnSpc>
                          <a:spcPct val="115000"/>
                        </a:lnSpc>
                        <a:spcAft>
                          <a:spcPts val="0"/>
                        </a:spcAft>
                      </a:pPr>
                      <a:r>
                        <a:rPr lang="tr-TR" sz="1200" b="1" i="1" dirty="0">
                          <a:solidFill>
                            <a:schemeClr val="tx1"/>
                          </a:solidFill>
                          <a:latin typeface="Calibri"/>
                          <a:ea typeface="Calibri"/>
                          <a:cs typeface="Times New Roman"/>
                        </a:rPr>
                        <a:t>İŞ YERİ </a:t>
                      </a:r>
                      <a:r>
                        <a:rPr lang="tr-TR" sz="1200" b="1" i="1" dirty="0" smtClean="0">
                          <a:solidFill>
                            <a:schemeClr val="tx1"/>
                          </a:solidFill>
                          <a:latin typeface="Calibri"/>
                          <a:ea typeface="Calibri"/>
                          <a:cs typeface="Times New Roman"/>
                        </a:rPr>
                        <a:t>HEMŞİRESİ (Kişi Başın</a:t>
                      </a:r>
                      <a:r>
                        <a:rPr lang="tr-TR" sz="1200" b="1" i="1" baseline="0" dirty="0" smtClean="0">
                          <a:solidFill>
                            <a:schemeClr val="tx1"/>
                          </a:solidFill>
                          <a:latin typeface="Calibri"/>
                          <a:ea typeface="Calibri"/>
                          <a:cs typeface="Times New Roman"/>
                        </a:rPr>
                        <a:t>a </a:t>
                      </a:r>
                      <a:r>
                        <a:rPr lang="tr-TR" sz="1200" b="1" i="1" dirty="0" smtClean="0">
                          <a:solidFill>
                            <a:schemeClr val="tx1"/>
                          </a:solidFill>
                          <a:latin typeface="Calibri"/>
                          <a:ea typeface="Calibri"/>
                          <a:cs typeface="Times New Roman"/>
                        </a:rPr>
                        <a:t>Ayda)</a:t>
                      </a:r>
                      <a:endParaRPr lang="tr-TR" sz="1100" b="1" i="1" dirty="0">
                        <a:solidFill>
                          <a:schemeClr val="tx1"/>
                        </a:solidFill>
                        <a:latin typeface="Calibri"/>
                        <a:ea typeface="Calibri"/>
                        <a:cs typeface="Times New Roman"/>
                      </a:endParaRPr>
                    </a:p>
                  </a:txBody>
                  <a:tcPr marL="71144" marR="7114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gridSpan="2">
                  <a:txBody>
                    <a:bodyPr/>
                    <a:lstStyle/>
                    <a:p>
                      <a:pPr algn="ctr">
                        <a:lnSpc>
                          <a:spcPct val="115000"/>
                        </a:lnSpc>
                        <a:spcAft>
                          <a:spcPts val="0"/>
                        </a:spcAft>
                      </a:pPr>
                      <a:r>
                        <a:rPr lang="tr-TR" sz="1200" b="1" i="1" dirty="0">
                          <a:solidFill>
                            <a:schemeClr val="tx1"/>
                          </a:solidFill>
                          <a:latin typeface="Calibri"/>
                          <a:ea typeface="Calibri"/>
                          <a:cs typeface="Times New Roman"/>
                        </a:rPr>
                        <a:t>10-49 ÇALIŞAN</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hMerge="1">
                  <a:txBody>
                    <a:bodyPr/>
                    <a:lstStyle/>
                    <a:p>
                      <a:endParaRPr lang="tr-TR"/>
                    </a:p>
                  </a:txBody>
                  <a:tcPr/>
                </a:tc>
                <a:tc>
                  <a:txBody>
                    <a:bodyPr/>
                    <a:lstStyle/>
                    <a:p>
                      <a:pPr algn="ctr">
                        <a:lnSpc>
                          <a:spcPct val="115000"/>
                        </a:lnSpc>
                        <a:spcAft>
                          <a:spcPts val="0"/>
                        </a:spcAft>
                      </a:pPr>
                      <a:r>
                        <a:rPr lang="tr-TR" sz="1200" b="1" i="1" dirty="0">
                          <a:solidFill>
                            <a:schemeClr val="tx1"/>
                          </a:solidFill>
                          <a:latin typeface="Calibri"/>
                          <a:ea typeface="Calibri"/>
                          <a:cs typeface="Times New Roman"/>
                        </a:rPr>
                        <a:t>AYDA 10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247666">
                <a:tc vMerge="1">
                  <a:txBody>
                    <a:bodyPr/>
                    <a:lstStyle/>
                    <a:p>
                      <a:endParaRPr lang="tr-TR"/>
                    </a:p>
                  </a:txBody>
                  <a:tcPr/>
                </a:tc>
                <a:tc gridSpan="2">
                  <a:txBody>
                    <a:bodyPr/>
                    <a:lstStyle/>
                    <a:p>
                      <a:pPr algn="ctr">
                        <a:lnSpc>
                          <a:spcPct val="115000"/>
                        </a:lnSpc>
                        <a:spcAft>
                          <a:spcPts val="0"/>
                        </a:spcAft>
                      </a:pPr>
                      <a:r>
                        <a:rPr lang="tr-TR" sz="1200" b="1" i="1" dirty="0">
                          <a:solidFill>
                            <a:schemeClr val="tx1"/>
                          </a:solidFill>
                          <a:latin typeface="Calibri"/>
                          <a:ea typeface="Calibri"/>
                          <a:cs typeface="Times New Roman"/>
                        </a:rPr>
                        <a:t>50-249 ÇALIŞAN</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hMerge="1">
                  <a:txBody>
                    <a:bodyPr/>
                    <a:lstStyle/>
                    <a:p>
                      <a:endParaRPr lang="tr-TR"/>
                    </a:p>
                  </a:txBody>
                  <a:tcPr/>
                </a:tc>
                <a:tc>
                  <a:txBody>
                    <a:bodyPr/>
                    <a:lstStyle/>
                    <a:p>
                      <a:pPr algn="ctr">
                        <a:lnSpc>
                          <a:spcPct val="115000"/>
                        </a:lnSpc>
                        <a:spcAft>
                          <a:spcPts val="0"/>
                        </a:spcAft>
                      </a:pPr>
                      <a:r>
                        <a:rPr lang="tr-TR" sz="1200" b="1" i="1" dirty="0">
                          <a:solidFill>
                            <a:schemeClr val="tx1"/>
                          </a:solidFill>
                          <a:latin typeface="Calibri"/>
                          <a:ea typeface="Calibri"/>
                          <a:cs typeface="Times New Roman"/>
                        </a:rPr>
                        <a:t>AYDA 15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r>
              <a:tr h="247666">
                <a:tc vMerge="1">
                  <a:txBody>
                    <a:bodyPr/>
                    <a:lstStyle/>
                    <a:p>
                      <a:endParaRPr lang="tr-TR"/>
                    </a:p>
                  </a:txBody>
                  <a:tcPr/>
                </a:tc>
                <a:tc gridSpan="2">
                  <a:txBody>
                    <a:bodyPr/>
                    <a:lstStyle/>
                    <a:p>
                      <a:pPr algn="ctr">
                        <a:lnSpc>
                          <a:spcPct val="115000"/>
                        </a:lnSpc>
                        <a:spcAft>
                          <a:spcPts val="0"/>
                        </a:spcAft>
                      </a:pPr>
                      <a:r>
                        <a:rPr lang="tr-TR" sz="1200" b="1" i="1" dirty="0">
                          <a:solidFill>
                            <a:schemeClr val="tx1"/>
                          </a:solidFill>
                          <a:latin typeface="Calibri"/>
                          <a:ea typeface="Calibri"/>
                          <a:cs typeface="Times New Roman"/>
                        </a:rPr>
                        <a:t>250 DEN FAZLA</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hMerge="1">
                  <a:txBody>
                    <a:bodyPr/>
                    <a:lstStyle/>
                    <a:p>
                      <a:endParaRPr lang="tr-TR"/>
                    </a:p>
                  </a:txBody>
                  <a:tcPr/>
                </a:tc>
                <a:tc>
                  <a:txBody>
                    <a:bodyPr/>
                    <a:lstStyle/>
                    <a:p>
                      <a:pPr algn="ctr">
                        <a:lnSpc>
                          <a:spcPct val="115000"/>
                        </a:lnSpc>
                        <a:spcAft>
                          <a:spcPts val="0"/>
                        </a:spcAft>
                      </a:pPr>
                      <a:r>
                        <a:rPr lang="tr-TR" sz="1200" b="1" i="1" dirty="0">
                          <a:solidFill>
                            <a:schemeClr val="tx1"/>
                          </a:solidFill>
                          <a:latin typeface="Calibri"/>
                          <a:ea typeface="Calibri"/>
                          <a:cs typeface="Times New Roman"/>
                        </a:rPr>
                        <a:t>AYDA 20 DK</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r>
              <a:tr h="1264386">
                <a:tc vMerge="1">
                  <a:txBody>
                    <a:bodyPr/>
                    <a:lstStyle/>
                    <a:p>
                      <a:endParaRPr lang="tr-TR"/>
                    </a:p>
                  </a:txBody>
                  <a:tcPr/>
                </a:tc>
                <a:tc gridSpan="3">
                  <a:txBody>
                    <a:bodyPr/>
                    <a:lstStyle/>
                    <a:p>
                      <a:pPr>
                        <a:lnSpc>
                          <a:spcPct val="115000"/>
                        </a:lnSpc>
                        <a:spcAft>
                          <a:spcPts val="0"/>
                        </a:spcAft>
                      </a:pPr>
                      <a:endParaRPr lang="tr-TR" sz="1100" b="1" i="1" dirty="0">
                        <a:solidFill>
                          <a:schemeClr val="tx1"/>
                        </a:solidFill>
                        <a:latin typeface="Calibri"/>
                        <a:ea typeface="Calibri"/>
                        <a:cs typeface="Times New Roman"/>
                      </a:endParaRPr>
                    </a:p>
                    <a:p>
                      <a:pPr>
                        <a:lnSpc>
                          <a:spcPct val="115000"/>
                        </a:lnSpc>
                        <a:spcAft>
                          <a:spcPts val="0"/>
                        </a:spcAft>
                      </a:pPr>
                      <a:r>
                        <a:rPr lang="tr-TR" sz="900" b="1" i="1" dirty="0">
                          <a:solidFill>
                            <a:schemeClr val="tx1"/>
                          </a:solidFill>
                          <a:latin typeface="Calibri"/>
                          <a:ea typeface="Calibri"/>
                          <a:cs typeface="Times New Roman"/>
                        </a:rPr>
                        <a:t>* (Çok Tehlikeli Sınıfta Görevlendirilme zorunludur)</a:t>
                      </a:r>
                      <a:endParaRPr lang="tr-TR" sz="1100" b="1" i="1" dirty="0">
                        <a:solidFill>
                          <a:schemeClr val="tx1"/>
                        </a:solidFill>
                        <a:latin typeface="Calibri"/>
                        <a:ea typeface="Calibri"/>
                        <a:cs typeface="Times New Roman"/>
                      </a:endParaRPr>
                    </a:p>
                    <a:p>
                      <a:pPr>
                        <a:lnSpc>
                          <a:spcPct val="115000"/>
                        </a:lnSpc>
                        <a:spcAft>
                          <a:spcPts val="0"/>
                        </a:spcAft>
                      </a:pPr>
                      <a:r>
                        <a:rPr lang="tr-TR" sz="900" b="1" i="1" dirty="0">
                          <a:solidFill>
                            <a:schemeClr val="tx1"/>
                          </a:solidFill>
                          <a:latin typeface="Calibri"/>
                          <a:ea typeface="Calibri"/>
                          <a:cs typeface="Times New Roman"/>
                        </a:rPr>
                        <a:t>*(Tam Zamanlı Hekim görevlendirilen işyerlerinde zorunlu değildir)</a:t>
                      </a:r>
                      <a:endParaRPr lang="tr-TR" sz="1100" b="1" i="1" dirty="0">
                        <a:solidFill>
                          <a:schemeClr val="tx1"/>
                        </a:solidFill>
                        <a:latin typeface="Calibri"/>
                        <a:ea typeface="Calibri"/>
                        <a:cs typeface="Times New Roman"/>
                      </a:endParaRPr>
                    </a:p>
                  </a:txBody>
                  <a:tcPr marL="71144" marR="7114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hMerge="1">
                  <a:txBody>
                    <a:bodyPr/>
                    <a:lstStyle/>
                    <a:p>
                      <a:endParaRPr lang="tr-TR"/>
                    </a:p>
                  </a:txBody>
                  <a:tcPr/>
                </a:tc>
                <a:tc hMerge="1">
                  <a:txBody>
                    <a:bodyPr/>
                    <a:lstStyle/>
                    <a:p>
                      <a:endParaRPr lang="tr-TR"/>
                    </a:p>
                  </a:txBody>
                  <a:tcPr/>
                </a:tc>
              </a:tr>
            </a:tbl>
          </a:graphicData>
        </a:graphic>
      </p:graphicFrame>
      <p:sp>
        <p:nvSpPr>
          <p:cNvPr id="70752" name="Rectangle 1"/>
          <p:cNvSpPr>
            <a:spLocks noChangeArrowheads="1"/>
          </p:cNvSpPr>
          <p:nvPr/>
        </p:nvSpPr>
        <p:spPr bwMode="auto">
          <a:xfrm>
            <a:off x="851120" y="110294"/>
            <a:ext cx="8978463" cy="459239"/>
          </a:xfrm>
          <a:prstGeom prst="rect">
            <a:avLst/>
          </a:prstGeom>
          <a:noFill/>
          <a:ln w="9525">
            <a:noFill/>
            <a:miter lim="800000"/>
            <a:headEnd/>
            <a:tailEnd/>
          </a:ln>
        </p:spPr>
        <p:txBody>
          <a:bodyPr lIns="104278" tIns="52139" rIns="104278" bIns="52139" anchor="ctr">
            <a:spAutoFit/>
          </a:bodyPr>
          <a:lstStyle/>
          <a:p>
            <a:pPr algn="ctr" eaLnBrk="0" hangingPunct="0"/>
            <a:r>
              <a:rPr lang="tr-TR" sz="2300" b="1" i="1" dirty="0">
                <a:latin typeface="Calibri" pitchFamily="34" charset="0"/>
                <a:ea typeface="Calibri" pitchFamily="34" charset="0"/>
                <a:cs typeface="Times New Roman" pitchFamily="18" charset="0"/>
              </a:rPr>
              <a:t>6331 SAYILI KANUN VE YÖNETMELİKLERE BAĞLI SAYISAL VERİ TABLOSU</a:t>
            </a:r>
            <a:endParaRPr lang="tr-TR" sz="23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9332" y="1452517"/>
            <a:ext cx="9078595" cy="106879"/>
          </a:xfrm>
        </p:spPr>
        <p:txBody>
          <a:bodyPr/>
          <a:lstStyle/>
          <a:p>
            <a:pPr>
              <a:defRPr/>
            </a:pPr>
            <a:endParaRPr lang="tr-TR"/>
          </a:p>
        </p:txBody>
      </p:sp>
      <p:sp>
        <p:nvSpPr>
          <p:cNvPr id="51203" name="2 Metin Yer Tutucusu"/>
          <p:cNvSpPr>
            <a:spLocks noGrp="1"/>
          </p:cNvSpPr>
          <p:nvPr>
            <p:ph type="body" idx="1"/>
          </p:nvPr>
        </p:nvSpPr>
        <p:spPr>
          <a:xfrm>
            <a:off x="619332" y="1797686"/>
            <a:ext cx="9078595" cy="159444"/>
          </a:xfrm>
        </p:spPr>
        <p:txBody>
          <a:bodyPr/>
          <a:lstStyle/>
          <a:p>
            <a:endParaRPr lang="tr-TR" smtClean="0"/>
          </a:p>
        </p:txBody>
      </p:sp>
      <p:sp>
        <p:nvSpPr>
          <p:cNvPr id="4" name="3 Altbilgi Yer Tutucusu"/>
          <p:cNvSpPr>
            <a:spLocks noGrp="1"/>
          </p:cNvSpPr>
          <p:nvPr>
            <p:ph type="ftr" sz="quarter" idx="11"/>
          </p:nvPr>
        </p:nvSpPr>
        <p:spPr/>
        <p:txBody>
          <a:bodyPr/>
          <a:lstStyle/>
          <a:p>
            <a:pPr>
              <a:defRPr/>
            </a:pPr>
            <a:r>
              <a:rPr lang="tr-TR" smtClean="0"/>
              <a:t>6331 Sayılı İş Sağlığı ve Güvenliği Kanunu</a:t>
            </a:r>
            <a:endParaRPr lang="tr-TR"/>
          </a:p>
        </p:txBody>
      </p:sp>
      <p:graphicFrame>
        <p:nvGraphicFramePr>
          <p:cNvPr id="7" name="6 Tablo"/>
          <p:cNvGraphicFramePr>
            <a:graphicFrameLocks noGrp="1"/>
          </p:cNvGraphicFramePr>
          <p:nvPr/>
        </p:nvGraphicFramePr>
        <p:xfrm>
          <a:off x="292978" y="780535"/>
          <a:ext cx="9840793" cy="6387345"/>
        </p:xfrm>
        <a:graphic>
          <a:graphicData uri="http://schemas.openxmlformats.org/drawingml/2006/table">
            <a:tbl>
              <a:tblPr/>
              <a:tblGrid>
                <a:gridCol w="591684"/>
                <a:gridCol w="6314240"/>
                <a:gridCol w="856617"/>
                <a:gridCol w="865447"/>
                <a:gridCol w="1212805"/>
              </a:tblGrid>
              <a:tr h="744937">
                <a:tc rowSpan="2" gridSpan="2">
                  <a:txBody>
                    <a:bodyPr/>
                    <a:lstStyle/>
                    <a:p>
                      <a:pPr algn="ctr" fontAlgn="ctr"/>
                      <a:r>
                        <a:rPr lang="tr-TR" sz="1300" b="1" i="0" u="none" strike="noStrike" dirty="0">
                          <a:solidFill>
                            <a:schemeClr val="tx1"/>
                          </a:solidFill>
                          <a:latin typeface="Tahoma"/>
                        </a:rPr>
                        <a:t>İŞ SAĞLIĞI VE GÜVENLİĞİ                                                                                                                                                OKUL ORTAK KULLANIM ALANLARI                                                                                                                            KONTROL LİSTESİ (TÜM OKULLAR)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1300" b="1" i="0" u="none" strike="noStrike">
                          <a:solidFill>
                            <a:schemeClr val="tx1"/>
                          </a:solidFill>
                          <a:latin typeface="Tahoma"/>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300" b="1" i="0" u="none" strike="noStrike">
                          <a:solidFill>
                            <a:schemeClr val="tx1"/>
                          </a:solidFill>
                          <a:latin typeface="Tahoma"/>
                        </a:rPr>
                        <a:t>Kontrol  Listesi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341">
                <a:tc gridSpan="2" vMerge="1">
                  <a:txBody>
                    <a:bodyPr/>
                    <a:lstStyle/>
                    <a:p>
                      <a:endParaRPr lang="tr-TR"/>
                    </a:p>
                  </a:txBody>
                  <a:tcPr/>
                </a:tc>
                <a:tc hMerge="1" vMerge="1">
                  <a:txBody>
                    <a:bodyPr/>
                    <a:lstStyle/>
                    <a:p>
                      <a:endParaRPr lang="tr-TR"/>
                    </a:p>
                  </a:txBody>
                  <a:tcPr/>
                </a:tc>
                <a:tc gridSpan="2">
                  <a:txBody>
                    <a:bodyPr/>
                    <a:lstStyle/>
                    <a:p>
                      <a:pPr algn="ctr" fontAlgn="ctr"/>
                      <a:r>
                        <a:rPr lang="tr-TR" sz="1300" b="1" i="0" u="none" strike="noStrike">
                          <a:solidFill>
                            <a:schemeClr val="tx1"/>
                          </a:solidFill>
                          <a:latin typeface="Tahoma"/>
                        </a:rPr>
                        <a:t>..…/..……./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300" b="1" i="0" u="none" strike="noStrike">
                          <a:solidFill>
                            <a:schemeClr val="tx1"/>
                          </a:solidFill>
                          <a:latin typeface="Tahoma"/>
                        </a:rPr>
                        <a:t>KL-01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24">
                <a:tc>
                  <a:txBody>
                    <a:bodyPr/>
                    <a:lstStyle/>
                    <a:p>
                      <a:pPr algn="ctr" fontAlgn="ctr"/>
                      <a:r>
                        <a:rPr lang="tr-TR" sz="1200" b="1" i="0" u="none" strike="noStrike">
                          <a:solidFill>
                            <a:schemeClr val="tx1"/>
                          </a:solidFill>
                          <a:latin typeface="Tahoma"/>
                        </a:rPr>
                        <a:t>S.NO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dirty="0">
                          <a:solidFill>
                            <a:schemeClr val="tx1"/>
                          </a:solidFill>
                          <a:latin typeface="Tahoma"/>
                        </a:rPr>
                        <a:t>TEHLİKE/PROBLEM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chemeClr val="tx1"/>
                          </a:solidFill>
                          <a:latin typeface="Tahoma"/>
                        </a:rPr>
                        <a:t> EVET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chemeClr val="tx1"/>
                          </a:solidFill>
                          <a:latin typeface="Tahoma"/>
                        </a:rPr>
                        <a:t>HAYIR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chemeClr val="tx1"/>
                          </a:solidFill>
                          <a:latin typeface="Tahoma"/>
                        </a:rPr>
                        <a:t>GEREKLİ DEĞİL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24">
                <a:tc>
                  <a:txBody>
                    <a:bodyPr/>
                    <a:lstStyle/>
                    <a:p>
                      <a:pPr algn="ctr" fontAlgn="ctr"/>
                      <a:r>
                        <a:rPr lang="tr-TR" sz="1200" b="0" i="0" u="none" strike="noStrike">
                          <a:solidFill>
                            <a:schemeClr val="tx1"/>
                          </a:solidFill>
                          <a:latin typeface="Tahoma"/>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a:solidFill>
                            <a:schemeClr val="tx1"/>
                          </a:solidFill>
                          <a:latin typeface="Tahoma"/>
                        </a:rPr>
                        <a:t>Havalandırmaya ihtiyaç olan yerlerde pencereler açılabiliyor mu?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067">
                <a:tc>
                  <a:txBody>
                    <a:bodyPr/>
                    <a:lstStyle/>
                    <a:p>
                      <a:pPr algn="ctr" fontAlgn="ctr"/>
                      <a:r>
                        <a:rPr lang="tr-TR" sz="1200" b="0" i="0" u="none" strike="noStrike">
                          <a:solidFill>
                            <a:schemeClr val="tx1"/>
                          </a:solidFill>
                          <a:latin typeface="Tahoma"/>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smtClean="0">
                          <a:solidFill>
                            <a:schemeClr val="tx1"/>
                          </a:solidFill>
                          <a:latin typeface="Tahoma"/>
                        </a:rPr>
                        <a:t>Pencereler </a:t>
                      </a:r>
                      <a:r>
                        <a:rPr lang="tr-TR" sz="1300" b="1" i="0" u="none" strike="noStrike" dirty="0">
                          <a:solidFill>
                            <a:schemeClr val="tx1"/>
                          </a:solidFill>
                          <a:latin typeface="Tahoma"/>
                        </a:rPr>
                        <a:t>açıldığında  </a:t>
                      </a:r>
                      <a:r>
                        <a:rPr lang="tr-TR" sz="1300" b="1" i="0" u="none" strike="noStrike" dirty="0" smtClean="0">
                          <a:solidFill>
                            <a:schemeClr val="tx1"/>
                          </a:solidFill>
                          <a:latin typeface="Tahoma"/>
                        </a:rPr>
                        <a:t>çarpma </a:t>
                      </a:r>
                      <a:r>
                        <a:rPr lang="tr-TR" sz="1300" b="1" i="0" u="none" strike="noStrike" dirty="0">
                          <a:solidFill>
                            <a:schemeClr val="tx1"/>
                          </a:solidFill>
                          <a:latin typeface="Tahoma"/>
                        </a:rPr>
                        <a:t>ve düşme riski </a:t>
                      </a:r>
                      <a:r>
                        <a:rPr lang="tr-TR" sz="1300" b="1" i="0" u="none" strike="noStrike" dirty="0" smtClean="0">
                          <a:solidFill>
                            <a:schemeClr val="tx1"/>
                          </a:solidFill>
                          <a:latin typeface="Tahoma"/>
                        </a:rPr>
                        <a:t>mevcut mu? Yaralanmalara</a:t>
                      </a:r>
                      <a:r>
                        <a:rPr lang="tr-TR" sz="1300" b="1" i="0" u="none" strike="noStrike" baseline="0" dirty="0" smtClean="0">
                          <a:solidFill>
                            <a:schemeClr val="tx1"/>
                          </a:solidFill>
                          <a:latin typeface="Tahoma"/>
                        </a:rPr>
                        <a:t> neden olabilir mi?</a:t>
                      </a:r>
                      <a:endParaRPr lang="tr-TR" sz="1300" b="1" i="0" u="none" strike="noStrike" dirty="0">
                        <a:solidFill>
                          <a:schemeClr val="tx1"/>
                        </a:solidFill>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24">
                <a:tc>
                  <a:txBody>
                    <a:bodyPr/>
                    <a:lstStyle/>
                    <a:p>
                      <a:pPr algn="ctr" fontAlgn="ctr"/>
                      <a:r>
                        <a:rPr lang="tr-TR" sz="1200" b="0" i="0" u="none" strike="noStrike">
                          <a:solidFill>
                            <a:schemeClr val="tx1"/>
                          </a:solidFill>
                          <a:latin typeface="Tahoma"/>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smtClean="0">
                          <a:solidFill>
                            <a:schemeClr val="tx1"/>
                          </a:solidFill>
                          <a:latin typeface="Tahoma"/>
                        </a:rPr>
                        <a:t>Ortak</a:t>
                      </a:r>
                      <a:r>
                        <a:rPr lang="tr-TR" sz="1300" b="1" i="0" u="none" strike="noStrike" baseline="0" dirty="0" smtClean="0">
                          <a:solidFill>
                            <a:schemeClr val="tx1"/>
                          </a:solidFill>
                          <a:latin typeface="Tahoma"/>
                        </a:rPr>
                        <a:t> kullanım merdiveni yüzey kaplamaları kaygan malzeme ile mi kaplı?</a:t>
                      </a:r>
                      <a:endParaRPr lang="tr-TR" sz="1300" b="1" i="0" u="none" strike="noStrike" dirty="0">
                        <a:solidFill>
                          <a:schemeClr val="tx1"/>
                        </a:solidFill>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24">
                <a:tc>
                  <a:txBody>
                    <a:bodyPr/>
                    <a:lstStyle/>
                    <a:p>
                      <a:pPr algn="ctr" fontAlgn="ctr"/>
                      <a:r>
                        <a:rPr lang="tr-TR" sz="1200" b="0" i="0" u="none" strike="noStrike">
                          <a:solidFill>
                            <a:schemeClr val="tx1"/>
                          </a:solidFill>
                          <a:latin typeface="Tahoma"/>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smtClean="0">
                          <a:solidFill>
                            <a:schemeClr val="tx1"/>
                          </a:solidFill>
                          <a:latin typeface="Tahoma"/>
                        </a:rPr>
                        <a:t>Bina</a:t>
                      </a:r>
                      <a:r>
                        <a:rPr lang="tr-TR" sz="1300" b="1" i="0" u="none" strike="noStrike" baseline="0" dirty="0" smtClean="0">
                          <a:solidFill>
                            <a:schemeClr val="tx1"/>
                          </a:solidFill>
                          <a:latin typeface="Tahoma"/>
                        </a:rPr>
                        <a:t> ana giriş kapılarının açılış yönü içerden dışarıya doğrumu yapılmış?</a:t>
                      </a:r>
                      <a:endParaRPr lang="tr-TR" sz="1300" b="1" i="0" u="none" strike="noStrike" dirty="0">
                        <a:solidFill>
                          <a:schemeClr val="tx1"/>
                        </a:solidFill>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a:solidFill>
                            <a:schemeClr val="tx1"/>
                          </a:solidFill>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24">
                <a:tc>
                  <a:txBody>
                    <a:bodyPr/>
                    <a:lstStyle/>
                    <a:p>
                      <a:pPr algn="ctr" fontAlgn="ctr"/>
                      <a:r>
                        <a:rPr lang="tr-TR" sz="1200" b="1" i="0" u="none" strike="noStrike" dirty="0">
                          <a:solidFill>
                            <a:schemeClr val="tx1"/>
                          </a:solidFill>
                          <a:latin typeface="Tahoma"/>
                        </a:rPr>
                        <a:t>NOT: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tr-TR" sz="1300" b="1" i="0" u="none" strike="noStrike" dirty="0">
                          <a:solidFill>
                            <a:schemeClr val="tx1"/>
                          </a:solidFill>
                          <a:latin typeface="Tahoma"/>
                        </a:rPr>
                        <a:t>Bu forma ekleme veya </a:t>
                      </a:r>
                      <a:r>
                        <a:rPr lang="tr-TR" sz="1300" b="1" i="0" u="none" strike="noStrike" dirty="0" smtClean="0">
                          <a:solidFill>
                            <a:schemeClr val="tx1"/>
                          </a:solidFill>
                          <a:latin typeface="Tahoma"/>
                        </a:rPr>
                        <a:t>çıkarma yapılabilir.</a:t>
                      </a:r>
                      <a:endParaRPr lang="tr-TR" sz="1300" b="1" i="0" u="none" strike="noStrike" dirty="0">
                        <a:solidFill>
                          <a:schemeClr val="tx1"/>
                        </a:solidFill>
                        <a:latin typeface="Tahom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415924">
                <a:tc gridSpan="2">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r>
              <a:tr h="415924">
                <a:tc gridSpan="2">
                  <a:txBody>
                    <a:bodyPr/>
                    <a:lstStyle/>
                    <a:p>
                      <a:pPr algn="l" fontAlgn="ctr"/>
                      <a:r>
                        <a:rPr lang="tr-TR" sz="1300" b="1" i="0" u="none" strike="noStrike" dirty="0">
                          <a:solidFill>
                            <a:schemeClr val="tx1"/>
                          </a:solidFill>
                          <a:latin typeface="Tahoma"/>
                        </a:rPr>
                        <a:t>* Yüksek riskli bölgelerde bulunan camlı kapıları korumaya alın veya kırılmayan malzeme ile ikame edin.</a:t>
                      </a: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r>
              <a:tr h="415924">
                <a:tc gridSpan="2">
                  <a:txBody>
                    <a:bodyPr/>
                    <a:lstStyle/>
                    <a:p>
                      <a:pPr algn="l" fontAlgn="ctr"/>
                      <a:r>
                        <a:rPr lang="tr-TR" sz="1300" b="1" i="0" u="none" strike="noStrike" dirty="0">
                          <a:solidFill>
                            <a:schemeClr val="tx1"/>
                          </a:solidFill>
                          <a:latin typeface="Tahoma"/>
                        </a:rPr>
                        <a:t>* Yeterli sayıda çöp bidonunu atık türüne göre temin ve tesis edin.</a:t>
                      </a: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r>
              <a:tr h="415924">
                <a:tc gridSpan="2">
                  <a:txBody>
                    <a:bodyPr/>
                    <a:lstStyle/>
                    <a:p>
                      <a:pPr algn="l" fontAlgn="ctr"/>
                      <a:r>
                        <a:rPr lang="tr-TR" sz="1300" b="1" i="0" u="none" strike="noStrike" dirty="0">
                          <a:solidFill>
                            <a:schemeClr val="tx1"/>
                          </a:solidFill>
                          <a:latin typeface="Tahoma"/>
                        </a:rPr>
                        <a:t>* Değişiklikleri, sağlık güvenlik duyurularını, sağlık güvenlik politikasını güncel tutun.</a:t>
                      </a: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a:solidFill>
                          <a:schemeClr val="tx1"/>
                        </a:solidFill>
                        <a:latin typeface="Tahoma"/>
                      </a:endParaRPr>
                    </a:p>
                  </a:txBody>
                  <a:tcPr marL="0" marR="0" marT="0" marB="0" anchor="ctr">
                    <a:lnL>
                      <a:noFill/>
                    </a:lnL>
                    <a:lnR>
                      <a:noFill/>
                    </a:lnR>
                    <a:lnT>
                      <a:noFill/>
                    </a:lnT>
                    <a:lnB>
                      <a:noFill/>
                    </a:lnB>
                  </a:tcPr>
                </a:tc>
              </a:tr>
              <a:tr h="598804">
                <a:tc gridSpan="2">
                  <a:txBody>
                    <a:bodyPr/>
                    <a:lstStyle/>
                    <a:p>
                      <a:pPr algn="l" fontAlgn="ctr"/>
                      <a:r>
                        <a:rPr lang="tr-TR" sz="1300" b="1" i="0" u="none" strike="noStrike" dirty="0">
                          <a:solidFill>
                            <a:schemeClr val="tx1"/>
                          </a:solidFill>
                          <a:latin typeface="Tahoma"/>
                        </a:rPr>
                        <a:t>* Basamak, merdiven ve </a:t>
                      </a:r>
                      <a:r>
                        <a:rPr lang="tr-TR" sz="1300" b="1" i="0" u="none" strike="noStrike" dirty="0" smtClean="0">
                          <a:solidFill>
                            <a:schemeClr val="tx1"/>
                          </a:solidFill>
                          <a:latin typeface="Tahoma"/>
                        </a:rPr>
                        <a:t>tırabzanlarda </a:t>
                      </a:r>
                      <a:r>
                        <a:rPr lang="tr-TR" sz="1300" b="1" i="0" u="none" strike="noStrike" dirty="0">
                          <a:solidFill>
                            <a:schemeClr val="tx1"/>
                          </a:solidFill>
                          <a:latin typeface="Tahoma"/>
                        </a:rPr>
                        <a:t>bir örneklik ve süreklilik sağlayın.</a:t>
                      </a: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300" b="1" i="0" u="none" strike="noStrike" dirty="0">
                        <a:solidFill>
                          <a:schemeClr val="tx1"/>
                        </a:solidFill>
                        <a:latin typeface="Tahoma"/>
                      </a:endParaRPr>
                    </a:p>
                  </a:txBody>
                  <a:tcPr marL="0" marR="0" marT="0" marB="0" anchor="ctr">
                    <a:lnL>
                      <a:noFill/>
                    </a:lnL>
                    <a:lnR>
                      <a:noFill/>
                    </a:lnR>
                    <a:lnT>
                      <a:noFill/>
                    </a:lnT>
                    <a:lnB>
                      <a:noFill/>
                    </a:lnB>
                  </a:tcPr>
                </a:tc>
              </a:tr>
              <a:tr h="40042">
                <a:tc gridSpan="2">
                  <a:txBody>
                    <a:bodyPr/>
                    <a:lstStyle/>
                    <a:p>
                      <a:pPr algn="l" fontAlgn="ctr"/>
                      <a:endParaRPr lang="tr-TR" sz="1200" b="0" i="0" u="none" strike="noStrike" dirty="0">
                        <a:solidFill>
                          <a:schemeClr val="tx1"/>
                        </a:solidFill>
                        <a:latin typeface="Tahoma"/>
                      </a:endParaRPr>
                    </a:p>
                  </a:txBody>
                  <a:tcPr marL="0" marR="0" marT="0" marB="0" anchor="ctr">
                    <a:lnL>
                      <a:noFill/>
                    </a:lnL>
                    <a:lnR>
                      <a:noFill/>
                    </a:lnR>
                    <a:lnT>
                      <a:noFill/>
                    </a:lnT>
                    <a:lnB>
                      <a:noFill/>
                    </a:lnB>
                  </a:tcPr>
                </a:tc>
                <a:tc hMerge="1">
                  <a:txBody>
                    <a:bodyPr/>
                    <a:lstStyle/>
                    <a:p>
                      <a:endParaRPr lang="tr-TR"/>
                    </a:p>
                  </a:txBody>
                  <a:tcPr/>
                </a:tc>
                <a:tc>
                  <a:txBody>
                    <a:bodyPr/>
                    <a:lstStyle/>
                    <a:p>
                      <a:pPr algn="l" fontAlgn="ctr"/>
                      <a:endParaRPr lang="tr-TR" sz="1200" b="0" i="0" u="none" strike="noStrike" dirty="0">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200" b="0" i="0" u="none" strike="noStrike" dirty="0">
                        <a:solidFill>
                          <a:schemeClr val="tx1"/>
                        </a:solidFill>
                        <a:latin typeface="Tahoma"/>
                      </a:endParaRPr>
                    </a:p>
                  </a:txBody>
                  <a:tcPr marL="0" marR="0" marT="0" marB="0" anchor="ctr">
                    <a:lnL>
                      <a:noFill/>
                    </a:lnL>
                    <a:lnR>
                      <a:noFill/>
                    </a:lnR>
                    <a:lnT>
                      <a:noFill/>
                    </a:lnT>
                    <a:lnB>
                      <a:noFill/>
                    </a:lnB>
                  </a:tcPr>
                </a:tc>
                <a:tc>
                  <a:txBody>
                    <a:bodyPr/>
                    <a:lstStyle/>
                    <a:p>
                      <a:pPr algn="l" fontAlgn="ctr"/>
                      <a:endParaRPr lang="tr-TR" sz="1200" b="0" i="0" u="none" strike="noStrike" dirty="0">
                        <a:solidFill>
                          <a:schemeClr val="tx1"/>
                        </a:solidFill>
                        <a:latin typeface="Tahoma"/>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r="88744"/>
          <a:stretch>
            <a:fillRect/>
          </a:stretch>
        </p:blipFill>
        <p:spPr bwMode="auto">
          <a:xfrm>
            <a:off x="0" y="2633452"/>
            <a:ext cx="7778740" cy="4935749"/>
          </a:xfrm>
          <a:prstGeom prst="rect">
            <a:avLst/>
          </a:prstGeom>
          <a:noFill/>
          <a:ln w="9525">
            <a:noFill/>
            <a:miter lim="800000"/>
            <a:headEnd/>
            <a:tailEnd/>
          </a:ln>
        </p:spPr>
      </p:pic>
      <p:sp>
        <p:nvSpPr>
          <p:cNvPr id="63491" name="Rectangle 3"/>
          <p:cNvSpPr>
            <a:spLocks noGrp="1"/>
          </p:cNvSpPr>
          <p:nvPr>
            <p:ph type="title" idx="4294967295"/>
          </p:nvPr>
        </p:nvSpPr>
        <p:spPr>
          <a:xfrm>
            <a:off x="882641" y="1082816"/>
            <a:ext cx="9612630" cy="1261533"/>
          </a:xfrm>
        </p:spPr>
        <p:txBody>
          <a:bodyPr/>
          <a:lstStyle/>
          <a:p>
            <a:r>
              <a:rPr lang="tr-TR" sz="3600" dirty="0"/>
              <a:t>İş kazalarını ve meslek hastalıklarını önleme adına önceden risk değerlendirmesi yapılacak.</a:t>
            </a:r>
          </a:p>
        </p:txBody>
      </p:sp>
      <p:pic>
        <p:nvPicPr>
          <p:cNvPr id="12292" name="Picture 5"/>
          <p:cNvPicPr>
            <a:picLocks noChangeAspect="1" noChangeArrowheads="1"/>
          </p:cNvPicPr>
          <p:nvPr/>
        </p:nvPicPr>
        <p:blipFill>
          <a:blip r:embed="rId4" cstate="print">
            <a:lum bright="36000" contrast="-18000"/>
          </a:blip>
          <a:srcRect/>
          <a:stretch>
            <a:fillRect/>
          </a:stretch>
        </p:blipFill>
        <p:spPr bwMode="auto">
          <a:xfrm>
            <a:off x="1" y="5184553"/>
            <a:ext cx="1598396" cy="2384648"/>
          </a:xfrm>
          <a:prstGeom prst="rect">
            <a:avLst/>
          </a:prstGeom>
          <a:noFill/>
          <a:ln w="9525">
            <a:noFill/>
            <a:miter lim="800000"/>
            <a:headEnd/>
            <a:tailEnd/>
          </a:ln>
          <a:effectLst>
            <a:softEdge rad="127000"/>
          </a:effectLst>
        </p:spPr>
      </p:pic>
      <p:pic>
        <p:nvPicPr>
          <p:cNvPr id="63493" name="Picture 6"/>
          <p:cNvPicPr>
            <a:picLocks noChangeAspect="1" noChangeArrowheads="1"/>
          </p:cNvPicPr>
          <p:nvPr/>
        </p:nvPicPr>
        <p:blipFill>
          <a:blip r:embed="rId3" cstate="print"/>
          <a:srcRect/>
          <a:stretch>
            <a:fillRect/>
          </a:stretch>
        </p:blipFill>
        <p:spPr bwMode="auto">
          <a:xfrm>
            <a:off x="7699005" y="2633452"/>
            <a:ext cx="2981695" cy="4935749"/>
          </a:xfrm>
          <a:prstGeom prst="rect">
            <a:avLst/>
          </a:prstGeom>
          <a:noFill/>
          <a:ln w="9525">
            <a:noFill/>
            <a:miter lim="800000"/>
            <a:headEnd/>
            <a:tailEnd/>
          </a:ln>
        </p:spPr>
      </p:pic>
      <p:sp>
        <p:nvSpPr>
          <p:cNvPr id="63494" name="Text Box 8"/>
          <p:cNvSpPr txBox="1">
            <a:spLocks noChangeArrowheads="1"/>
          </p:cNvSpPr>
          <p:nvPr/>
        </p:nvSpPr>
        <p:spPr bwMode="auto">
          <a:xfrm>
            <a:off x="2060115" y="2910288"/>
            <a:ext cx="5716770" cy="3429283"/>
          </a:xfrm>
          <a:prstGeom prst="rect">
            <a:avLst/>
          </a:prstGeom>
          <a:noFill/>
          <a:ln w="9525">
            <a:noFill/>
            <a:miter lim="800000"/>
            <a:headEnd/>
            <a:tailEnd/>
          </a:ln>
        </p:spPr>
        <p:txBody>
          <a:bodyPr lIns="104278" tIns="52139" rIns="104278" bIns="52139">
            <a:spAutoFit/>
          </a:bodyPr>
          <a:lstStyle/>
          <a:p>
            <a:r>
              <a:rPr lang="tr-TR" sz="2700" dirty="0"/>
              <a:t>Bütün işyerlerine risk değerlendirmesi zorunluluğu getirilmektedir.</a:t>
            </a:r>
          </a:p>
          <a:p>
            <a:endParaRPr lang="tr-TR" sz="2700" dirty="0"/>
          </a:p>
          <a:p>
            <a:endParaRPr lang="tr-TR" sz="2700" dirty="0"/>
          </a:p>
          <a:p>
            <a:r>
              <a:rPr lang="tr-TR" sz="2700" dirty="0"/>
              <a:t>İşveren, işyerinde çalışanların sağlık ve güvenliğini etkileyecek tehlikelerin belirlenerek gerekli tedbirlerin alınmasını sağlayacaktır.</a:t>
            </a:r>
            <a:r>
              <a:rPr lang="tr-TR" sz="2700" dirty="0">
                <a:solidFill>
                  <a:srgbClr val="013A8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44550" y="508000"/>
          <a:ext cx="8991600" cy="6248400"/>
        </p:xfrm>
        <a:graphic>
          <a:graphicData uri="http://schemas.openxmlformats.org/drawingml/2006/table">
            <a:tbl>
              <a:tblPr/>
              <a:tblGrid>
                <a:gridCol w="631682"/>
                <a:gridCol w="769863"/>
                <a:gridCol w="404671"/>
                <a:gridCol w="631682"/>
                <a:gridCol w="631682"/>
                <a:gridCol w="631682"/>
                <a:gridCol w="631682"/>
                <a:gridCol w="631682"/>
                <a:gridCol w="4026974"/>
              </a:tblGrid>
              <a:tr h="1126084">
                <a:tc gridSpan="9">
                  <a:txBody>
                    <a:bodyPr/>
                    <a:lstStyle/>
                    <a:p>
                      <a:pPr algn="ctr" fontAlgn="ctr"/>
                      <a:r>
                        <a:rPr lang="tr-TR" sz="6000" b="1" i="0" u="none" strike="noStrike" dirty="0">
                          <a:solidFill>
                            <a:srgbClr val="FF0000"/>
                          </a:solidFill>
                          <a:latin typeface="Calibri"/>
                        </a:rPr>
                        <a:t>RİSK DEĞERLENDİRME</a:t>
                      </a:r>
                    </a:p>
                  </a:txBody>
                  <a:tcPr marL="7808" marR="7808" marT="7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75026">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dirty="0">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600" b="1" i="0" u="none" strike="noStrike">
                        <a:solidFill>
                          <a:srgbClr val="000000"/>
                        </a:solidFill>
                        <a:latin typeface="Calibri"/>
                      </a:endParaRPr>
                    </a:p>
                  </a:txBody>
                  <a:tcPr marL="7808" marR="7808" marT="78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7290">
                <a:tc gridSpan="2">
                  <a:txBody>
                    <a:bodyPr/>
                    <a:lstStyle/>
                    <a:p>
                      <a:pPr algn="ctr" fontAlgn="ctr"/>
                      <a:r>
                        <a:rPr lang="tr-TR" sz="2400" b="1" i="0" u="sng" strike="noStrike" dirty="0">
                          <a:solidFill>
                            <a:srgbClr val="FF0000"/>
                          </a:solidFill>
                          <a:latin typeface="Calibri"/>
                        </a:rPr>
                        <a:t>DAYANAK</a:t>
                      </a:r>
                    </a:p>
                  </a:txBody>
                  <a:tcPr marL="7808" marR="7808" marT="7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gridSpan="7">
                  <a:txBody>
                    <a:bodyPr/>
                    <a:lstStyle/>
                    <a:p>
                      <a:pPr marL="400050" indent="-400050" algn="l" fontAlgn="t">
                        <a:buSzPct val="90000"/>
                        <a:buFont typeface="+mj-lt"/>
                        <a:buNone/>
                      </a:pPr>
                      <a:r>
                        <a:rPr lang="tr-TR" sz="1500" b="0" i="0" u="none" strike="noStrike" dirty="0">
                          <a:solidFill>
                            <a:srgbClr val="000000"/>
                          </a:solidFill>
                          <a:latin typeface="Calibri"/>
                        </a:rPr>
                        <a:t/>
                      </a:r>
                      <a:br>
                        <a:rPr lang="tr-TR" sz="1500" b="0" i="0" u="none" strike="noStrike" dirty="0">
                          <a:solidFill>
                            <a:srgbClr val="000000"/>
                          </a:solidFill>
                          <a:latin typeface="Calibri"/>
                        </a:rPr>
                      </a:br>
                      <a:r>
                        <a:rPr lang="tr-TR" sz="2000" b="1" i="0" u="none" strike="noStrike" dirty="0">
                          <a:solidFill>
                            <a:srgbClr val="002060"/>
                          </a:solidFill>
                          <a:latin typeface="Calibri"/>
                        </a:rPr>
                        <a:t>1-4857 Sayılı İş Kanunu</a:t>
                      </a:r>
                      <a:br>
                        <a:rPr lang="tr-TR" sz="2000" b="1" i="0" u="none" strike="noStrike" dirty="0">
                          <a:solidFill>
                            <a:srgbClr val="002060"/>
                          </a:solidFill>
                          <a:latin typeface="Calibri"/>
                        </a:rPr>
                      </a:br>
                      <a:r>
                        <a:rPr lang="tr-TR" sz="2000" b="1" i="0" u="none" strike="noStrike" dirty="0">
                          <a:solidFill>
                            <a:srgbClr val="002060"/>
                          </a:solidFill>
                          <a:latin typeface="Calibri"/>
                        </a:rPr>
                        <a:t>2-6331 Sayılı İş Sağlığı ve Güvenliği Kanunu</a:t>
                      </a:r>
                      <a:br>
                        <a:rPr lang="tr-TR" sz="2000" b="1" i="0" u="none" strike="noStrike" dirty="0">
                          <a:solidFill>
                            <a:srgbClr val="002060"/>
                          </a:solidFill>
                          <a:latin typeface="Calibri"/>
                        </a:rPr>
                      </a:br>
                      <a:r>
                        <a:rPr lang="tr-TR" sz="2000" b="1" i="0" u="none" strike="noStrike" dirty="0">
                          <a:solidFill>
                            <a:srgbClr val="002060"/>
                          </a:solidFill>
                          <a:latin typeface="Calibri"/>
                        </a:rPr>
                        <a:t>3-İş Sağlığı ve Güvenliği Hizmetleri Yönetmeliği</a:t>
                      </a:r>
                      <a:br>
                        <a:rPr lang="tr-TR" sz="2000" b="1" i="0" u="none" strike="noStrike" dirty="0">
                          <a:solidFill>
                            <a:srgbClr val="002060"/>
                          </a:solidFill>
                          <a:latin typeface="Calibri"/>
                        </a:rPr>
                      </a:br>
                      <a:r>
                        <a:rPr lang="tr-TR" sz="2000" b="1" i="0" u="none" strike="noStrike" dirty="0">
                          <a:solidFill>
                            <a:srgbClr val="002060"/>
                          </a:solidFill>
                          <a:latin typeface="Calibri"/>
                        </a:rPr>
                        <a:t>4-İş Sağlığı ve Güvenliği Risk Değerlendirmesi Yönetmeliği</a:t>
                      </a:r>
                      <a:br>
                        <a:rPr lang="tr-TR" sz="2000" b="1" i="0" u="none" strike="noStrike" dirty="0">
                          <a:solidFill>
                            <a:srgbClr val="002060"/>
                          </a:solidFill>
                          <a:latin typeface="Calibri"/>
                        </a:rPr>
                      </a:br>
                      <a:r>
                        <a:rPr lang="tr-TR" sz="2000" b="1" i="0" u="none" strike="noStrike" dirty="0">
                          <a:solidFill>
                            <a:srgbClr val="002060"/>
                          </a:solidFill>
                          <a:latin typeface="Calibri"/>
                        </a:rPr>
                        <a:t>5-MEB 2014/6 Sayılı Genelge</a:t>
                      </a:r>
                      <a:br>
                        <a:rPr lang="tr-TR" sz="2000" b="1" i="0" u="none" strike="noStrike" dirty="0">
                          <a:solidFill>
                            <a:srgbClr val="002060"/>
                          </a:solidFill>
                          <a:latin typeface="Calibri"/>
                        </a:rPr>
                      </a:br>
                      <a:r>
                        <a:rPr lang="tr-TR" sz="2000" b="1" i="0" u="none" strike="noStrike" dirty="0">
                          <a:solidFill>
                            <a:srgbClr val="002060"/>
                          </a:solidFill>
                          <a:latin typeface="Calibri"/>
                        </a:rPr>
                        <a:t>6-MEB Destek Hizmetleri Genel Müdürlüğünün 26/10/2016 tarih ve </a:t>
                      </a:r>
                      <a:r>
                        <a:rPr lang="tr-TR" sz="2000" b="1" i="0" u="none" strike="noStrike" dirty="0" smtClean="0">
                          <a:solidFill>
                            <a:srgbClr val="002060"/>
                          </a:solidFill>
                          <a:latin typeface="Calibri"/>
                        </a:rPr>
                        <a:t>12008432 </a:t>
                      </a:r>
                      <a:r>
                        <a:rPr lang="tr-TR" sz="2000" b="1" i="0" u="none" strike="noStrike" dirty="0">
                          <a:solidFill>
                            <a:srgbClr val="002060"/>
                          </a:solidFill>
                          <a:latin typeface="Calibri"/>
                        </a:rPr>
                        <a:t>sayılı yazıları.   </a:t>
                      </a:r>
                    </a:p>
                  </a:txBody>
                  <a:tcPr marL="288000" marR="7808" marT="7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1621</Words>
  <Application>Microsoft Office PowerPoint</Application>
  <PresentationFormat>Özel</PresentationFormat>
  <Paragraphs>392</Paragraphs>
  <Slides>40</Slides>
  <Notes>4</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Theme</vt:lpstr>
      <vt:lpstr>OKULLARIMIZIN TEHLİKE SINIFLARI</vt:lpstr>
      <vt:lpstr>Slayt 2</vt:lpstr>
      <vt:lpstr>Slayt 3</vt:lpstr>
      <vt:lpstr>Slayt 4</vt:lpstr>
      <vt:lpstr>Slayt 5</vt:lpstr>
      <vt:lpstr>Slayt 6</vt:lpstr>
      <vt:lpstr>Slayt 7</vt:lpstr>
      <vt:lpstr>İş kazalarını ve meslek hastalıklarını önleme adına önceden risk değerlendirmesi yapılacak.</vt:lpstr>
      <vt:lpstr>Slayt 9</vt:lpstr>
      <vt:lpstr>Slayt 10</vt:lpstr>
      <vt:lpstr>Çalışan Temsilcisi Sayısı</vt:lpstr>
      <vt:lpstr>Slayt 12</vt:lpstr>
      <vt:lpstr>Slayt 13</vt:lpstr>
      <vt:lpstr>6745 SAYILI KANUN (07/09/2016 tarih ve 29824 sayılı Resmi Gazete)</vt:lpstr>
      <vt:lpstr>MEBBİS İŞYERİ SAĞLIK VE GÜVENLİK MODÜLÜ</vt:lpstr>
      <vt:lpstr>KURUM RİSK DEĞERLENDİRME EKİBİ BİLGİ GİRİŞİ</vt:lpstr>
      <vt:lpstr>KURUM RİSK DEĞERLENDİRME EKİBİ</vt:lpstr>
      <vt:lpstr>                                                     KURUM RİSK DEĞERLENDİRME Kurum Risk Değerlendirme bölümü seçildiğinde aşağıdaki “Kurum Risk Analizi Bilgi Girişi Ekranı” açılır</vt:lpstr>
      <vt:lpstr>bölümde Kurum Kodu ve Okul/Kurum Adı sabit olmak üzere ilk önce ”Kontrol Edilen Birim” açılacaktır. Kontrol Edilen Birim seçilmeden “Tehlike” bölümü aktif hale gelmeyecektir.   </vt:lpstr>
      <vt:lpstr>                                                                                   KURUM RİSK ANALİZİ BİLGİ GİRİŞİ</vt:lpstr>
      <vt:lpstr>Slayt 21</vt:lpstr>
      <vt:lpstr>Slayt 22</vt:lpstr>
      <vt:lpstr>Slayt 23</vt:lpstr>
      <vt:lpstr>Slayt 24</vt:lpstr>
      <vt:lpstr>RİSK DEĞERLENDİRME KRİTERLERİ</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SONUÇ OLARAK TÜM OKUL VE KURUMLAR</vt:lpstr>
      <vt:lpstr>Önlemek, ödemekten daha ucuz ve insanidir.</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Lenovo</dc:creator>
  <cp:lastModifiedBy>p2</cp:lastModifiedBy>
  <cp:revision>97</cp:revision>
  <dcterms:created xsi:type="dcterms:W3CDTF">2016-11-11T05:32:50Z</dcterms:created>
  <dcterms:modified xsi:type="dcterms:W3CDTF">2016-11-18T10:37:16Z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2016-11-07T00:00:00Z</vt:filetime>
  </property>
  <property fmtid="{D5CDD505-2E9C-101B-9397-08002B2CF9AE}" pid="3" name="LastSaved">
    <vt:filetime>2016-11-11T00:00:00Z</vt:filetime>
  </property>
</Properties>
</file>