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81" r:id="rId3"/>
    <p:sldId id="264" r:id="rId4"/>
    <p:sldId id="272" r:id="rId5"/>
    <p:sldId id="260" r:id="rId6"/>
    <p:sldId id="261" r:id="rId7"/>
    <p:sldId id="282" r:id="rId8"/>
    <p:sldId id="263" r:id="rId9"/>
    <p:sldId id="259" r:id="rId10"/>
    <p:sldId id="267" r:id="rId11"/>
    <p:sldId id="283" r:id="rId12"/>
    <p:sldId id="265" r:id="rId13"/>
    <p:sldId id="284" r:id="rId14"/>
    <p:sldId id="273" r:id="rId15"/>
    <p:sldId id="268" r:id="rId16"/>
    <p:sldId id="271" r:id="rId17"/>
    <p:sldId id="270" r:id="rId18"/>
    <p:sldId id="285" r:id="rId19"/>
    <p:sldId id="266" r:id="rId20"/>
    <p:sldId id="269" r:id="rId21"/>
    <p:sldId id="286" r:id="rId22"/>
    <p:sldId id="256" r:id="rId23"/>
    <p:sldId id="274"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FBC15B37-EEA3-4FF6-ADB1-F713168D8BD9}">
          <p14:sldIdLst>
            <p14:sldId id="258"/>
            <p14:sldId id="281"/>
            <p14:sldId id="264"/>
            <p14:sldId id="272"/>
            <p14:sldId id="260"/>
            <p14:sldId id="261"/>
            <p14:sldId id="282"/>
            <p14:sldId id="263"/>
            <p14:sldId id="259"/>
            <p14:sldId id="267"/>
            <p14:sldId id="283"/>
            <p14:sldId id="265"/>
            <p14:sldId id="284"/>
            <p14:sldId id="273"/>
            <p14:sldId id="268"/>
          </p14:sldIdLst>
        </p14:section>
        <p14:section name="Başlıksız Bölüm" id="{5FE72913-48BB-4519-BBF0-6E529A112D43}">
          <p14:sldIdLst>
            <p14:sldId id="271"/>
            <p14:sldId id="270"/>
            <p14:sldId id="285"/>
            <p14:sldId id="266"/>
            <p14:sldId id="269"/>
            <p14:sldId id="286"/>
            <p14:sldId id="256"/>
            <p14:sldId id="27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CEC94-D2F0-4771-A423-60F92B7B7665}" type="datetimeFigureOut">
              <a:rPr lang="tr-TR" smtClean="0"/>
              <a:t>07.01.2016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C60EF-3AFA-4D6A-BE43-F0DEE6464D64}" type="slidenum">
              <a:rPr lang="tr-TR" smtClean="0"/>
              <a:t>‹#›</a:t>
            </a:fld>
            <a:endParaRPr lang="tr-TR"/>
          </a:p>
        </p:txBody>
      </p:sp>
    </p:spTree>
    <p:extLst>
      <p:ext uri="{BB962C8B-B14F-4D97-AF65-F5344CB8AC3E}">
        <p14:creationId xmlns:p14="http://schemas.microsoft.com/office/powerpoint/2010/main" val="199301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BE93A5-8F75-4666-BB19-F4735110A0CC}" type="slidenum">
              <a:rPr lang="tr-TR" smtClean="0"/>
              <a:t>3</a:t>
            </a:fld>
            <a:endParaRPr lang="tr-TR"/>
          </a:p>
        </p:txBody>
      </p:sp>
    </p:spTree>
    <p:extLst>
      <p:ext uri="{BB962C8B-B14F-4D97-AF65-F5344CB8AC3E}">
        <p14:creationId xmlns:p14="http://schemas.microsoft.com/office/powerpoint/2010/main" val="203816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BE93A5-8F75-4666-BB19-F4735110A0CC}" type="slidenum">
              <a:rPr lang="tr-TR" smtClean="0"/>
              <a:t>23</a:t>
            </a:fld>
            <a:endParaRPr lang="tr-TR"/>
          </a:p>
        </p:txBody>
      </p:sp>
    </p:spTree>
    <p:extLst>
      <p:ext uri="{BB962C8B-B14F-4D97-AF65-F5344CB8AC3E}">
        <p14:creationId xmlns:p14="http://schemas.microsoft.com/office/powerpoint/2010/main" val="203816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3C09A2F-CB47-4E0B-A06D-DBB9A9014D3F}" type="datetimeFigureOut">
              <a:rPr lang="tr-TR" smtClean="0"/>
              <a:t>07.01.2016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233457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C09A2F-CB47-4E0B-A06D-DBB9A9014D3F}" type="datetimeFigureOut">
              <a:rPr lang="tr-TR" smtClean="0"/>
              <a:t>07.01.2016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44427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C09A2F-CB47-4E0B-A06D-DBB9A9014D3F}" type="datetimeFigureOut">
              <a:rPr lang="tr-TR" smtClean="0"/>
              <a:t>07.01.2016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351390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C09A2F-CB47-4E0B-A06D-DBB9A9014D3F}" type="datetimeFigureOut">
              <a:rPr lang="tr-TR" smtClean="0"/>
              <a:t>07.01.2016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215220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3C09A2F-CB47-4E0B-A06D-DBB9A9014D3F}" type="datetimeFigureOut">
              <a:rPr lang="tr-TR" smtClean="0"/>
              <a:t>07.01.2016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190872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3C09A2F-CB47-4E0B-A06D-DBB9A9014D3F}" type="datetimeFigureOut">
              <a:rPr lang="tr-TR" smtClean="0"/>
              <a:t>07.01.2016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221560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3C09A2F-CB47-4E0B-A06D-DBB9A9014D3F}" type="datetimeFigureOut">
              <a:rPr lang="tr-TR" smtClean="0"/>
              <a:t>07.01.2016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354634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3C09A2F-CB47-4E0B-A06D-DBB9A9014D3F}" type="datetimeFigureOut">
              <a:rPr lang="tr-TR" smtClean="0"/>
              <a:t>07.01.2016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4698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3C09A2F-CB47-4E0B-A06D-DBB9A9014D3F}" type="datetimeFigureOut">
              <a:rPr lang="tr-TR" smtClean="0"/>
              <a:t>07.01.2016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136544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3C09A2F-CB47-4E0B-A06D-DBB9A9014D3F}" type="datetimeFigureOut">
              <a:rPr lang="tr-TR" smtClean="0"/>
              <a:t>07.01.2016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173114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3C09A2F-CB47-4E0B-A06D-DBB9A9014D3F}" type="datetimeFigureOut">
              <a:rPr lang="tr-TR" smtClean="0"/>
              <a:t>07.01.2016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BA55E1F-790F-4560-BEEB-D7B6D66D8C14}" type="slidenum">
              <a:rPr lang="tr-TR" smtClean="0"/>
              <a:t>‹#›</a:t>
            </a:fld>
            <a:endParaRPr lang="tr-TR"/>
          </a:p>
        </p:txBody>
      </p:sp>
    </p:spTree>
    <p:extLst>
      <p:ext uri="{BB962C8B-B14F-4D97-AF65-F5344CB8AC3E}">
        <p14:creationId xmlns:p14="http://schemas.microsoft.com/office/powerpoint/2010/main" val="160693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09A2F-CB47-4E0B-A06D-DBB9A9014D3F}" type="datetimeFigureOut">
              <a:rPr lang="tr-TR" smtClean="0"/>
              <a:t>07.01.2016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55E1F-790F-4560-BEEB-D7B6D66D8C14}" type="slidenum">
              <a:rPr lang="tr-TR" smtClean="0"/>
              <a:t>‹#›</a:t>
            </a:fld>
            <a:endParaRPr lang="tr-TR"/>
          </a:p>
        </p:txBody>
      </p:sp>
    </p:spTree>
    <p:extLst>
      <p:ext uri="{BB962C8B-B14F-4D97-AF65-F5344CB8AC3E}">
        <p14:creationId xmlns:p14="http://schemas.microsoft.com/office/powerpoint/2010/main" val="3015498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2.37-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1"/>
          <p:cNvSpPr>
            <a:spLocks noChangeArrowheads="1"/>
          </p:cNvSpPr>
          <p:nvPr/>
        </p:nvSpPr>
        <p:spPr bwMode="auto">
          <a:xfrm>
            <a:off x="1428341" y="260648"/>
            <a:ext cx="68407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Trebuchet MS" pitchFamily="34" charset="0"/>
              </a:defRPr>
            </a:lvl1pPr>
            <a:lvl2pPr marL="742950" indent="-285750" eaLnBrk="0" hangingPunct="0">
              <a:defRPr sz="2400" i="1">
                <a:solidFill>
                  <a:schemeClr val="tx1"/>
                </a:solidFill>
                <a:latin typeface="Trebuchet MS" pitchFamily="34" charset="0"/>
              </a:defRPr>
            </a:lvl2pPr>
            <a:lvl3pPr marL="1143000" indent="-228600" eaLnBrk="0" hangingPunct="0">
              <a:defRPr sz="2400" i="1">
                <a:solidFill>
                  <a:schemeClr val="tx1"/>
                </a:solidFill>
                <a:latin typeface="Trebuchet MS" pitchFamily="34" charset="0"/>
              </a:defRPr>
            </a:lvl3pPr>
            <a:lvl4pPr marL="1600200" indent="-228600" eaLnBrk="0" hangingPunct="0">
              <a:defRPr sz="2400" i="1">
                <a:solidFill>
                  <a:schemeClr val="tx1"/>
                </a:solidFill>
                <a:latin typeface="Trebuchet MS" pitchFamily="34" charset="0"/>
              </a:defRPr>
            </a:lvl4pPr>
            <a:lvl5pPr marL="2057400" indent="-228600" eaLnBrk="0" hangingPunct="0">
              <a:defRPr sz="2400" i="1">
                <a:solidFill>
                  <a:schemeClr val="tx1"/>
                </a:solidFill>
                <a:latin typeface="Trebuchet MS" pitchFamily="34" charset="0"/>
              </a:defRPr>
            </a:lvl5pPr>
            <a:lvl6pPr marL="2514600" indent="-228600" eaLnBrk="0" fontAlgn="base" hangingPunct="0">
              <a:spcBef>
                <a:spcPct val="0"/>
              </a:spcBef>
              <a:spcAft>
                <a:spcPct val="0"/>
              </a:spcAft>
              <a:defRPr sz="2400" i="1">
                <a:solidFill>
                  <a:schemeClr val="tx1"/>
                </a:solidFill>
                <a:latin typeface="Trebuchet MS" pitchFamily="34" charset="0"/>
              </a:defRPr>
            </a:lvl6pPr>
            <a:lvl7pPr marL="2971800" indent="-228600" eaLnBrk="0" fontAlgn="base" hangingPunct="0">
              <a:spcBef>
                <a:spcPct val="0"/>
              </a:spcBef>
              <a:spcAft>
                <a:spcPct val="0"/>
              </a:spcAft>
              <a:defRPr sz="2400" i="1">
                <a:solidFill>
                  <a:schemeClr val="tx1"/>
                </a:solidFill>
                <a:latin typeface="Trebuchet MS" pitchFamily="34" charset="0"/>
              </a:defRPr>
            </a:lvl7pPr>
            <a:lvl8pPr marL="3429000" indent="-228600" eaLnBrk="0" fontAlgn="base" hangingPunct="0">
              <a:spcBef>
                <a:spcPct val="0"/>
              </a:spcBef>
              <a:spcAft>
                <a:spcPct val="0"/>
              </a:spcAft>
              <a:defRPr sz="2400" i="1">
                <a:solidFill>
                  <a:schemeClr val="tx1"/>
                </a:solidFill>
                <a:latin typeface="Trebuchet MS" pitchFamily="34" charset="0"/>
              </a:defRPr>
            </a:lvl8pPr>
            <a:lvl9pPr marL="3886200" indent="-228600" eaLnBrk="0" fontAlgn="base" hangingPunct="0">
              <a:spcBef>
                <a:spcPct val="0"/>
              </a:spcBef>
              <a:spcAft>
                <a:spcPct val="0"/>
              </a:spcAft>
              <a:defRPr sz="2400" i="1">
                <a:solidFill>
                  <a:schemeClr val="tx1"/>
                </a:solidFill>
                <a:latin typeface="Trebuchet MS" pitchFamily="34" charset="0"/>
              </a:defRPr>
            </a:lvl9pPr>
          </a:lstStyle>
          <a:p>
            <a:pPr algn="ctr" eaLnBrk="1" hangingPunct="1"/>
            <a:r>
              <a:rPr lang="tr-TR" altLang="tr-TR" sz="2800" b="1" i="0" dirty="0">
                <a:solidFill>
                  <a:schemeClr val="bg1"/>
                </a:solidFill>
                <a:effectLst>
                  <a:outerShdw blurRad="38100" dist="38100" dir="2700000" algn="tl">
                    <a:srgbClr val="000000">
                      <a:alpha val="43137"/>
                    </a:srgbClr>
                  </a:outerShdw>
                </a:effectLst>
                <a:latin typeface="+mj-lt"/>
              </a:rPr>
              <a:t>T.C.</a:t>
            </a:r>
            <a:br>
              <a:rPr lang="tr-TR" altLang="tr-TR" sz="2800" b="1" i="0" dirty="0">
                <a:solidFill>
                  <a:schemeClr val="bg1"/>
                </a:solidFill>
                <a:effectLst>
                  <a:outerShdw blurRad="38100" dist="38100" dir="2700000" algn="tl">
                    <a:srgbClr val="000000">
                      <a:alpha val="43137"/>
                    </a:srgbClr>
                  </a:outerShdw>
                </a:effectLst>
                <a:latin typeface="+mj-lt"/>
              </a:rPr>
            </a:br>
            <a:r>
              <a:rPr lang="tr-TR" altLang="tr-TR" sz="2800" b="1" i="0" dirty="0">
                <a:solidFill>
                  <a:schemeClr val="bg1"/>
                </a:solidFill>
                <a:effectLst>
                  <a:outerShdw blurRad="38100" dist="38100" dir="2700000" algn="tl">
                    <a:srgbClr val="000000">
                      <a:alpha val="43137"/>
                    </a:srgbClr>
                  </a:outerShdw>
                </a:effectLst>
                <a:latin typeface="+mj-lt"/>
              </a:rPr>
              <a:t>GIDA TARIM VE HAYVANCILIK BAKANLIĞI</a:t>
            </a:r>
          </a:p>
          <a:p>
            <a:pPr algn="ctr" eaLnBrk="1" hangingPunct="1"/>
            <a:r>
              <a:rPr lang="tr-TR" altLang="tr-TR" sz="2800" b="1" i="0" dirty="0" smtClean="0">
                <a:solidFill>
                  <a:schemeClr val="bg1"/>
                </a:solidFill>
                <a:effectLst>
                  <a:outerShdw blurRad="38100" dist="38100" dir="2700000" algn="tl">
                    <a:srgbClr val="000000">
                      <a:alpha val="43137"/>
                    </a:srgbClr>
                  </a:outerShdw>
                </a:effectLst>
                <a:latin typeface="+mj-lt"/>
              </a:rPr>
              <a:t>Hayvancılık Genel Müdürlüğü</a:t>
            </a:r>
          </a:p>
        </p:txBody>
      </p:sp>
      <p:sp>
        <p:nvSpPr>
          <p:cNvPr id="6" name="Metin kutusu 5"/>
          <p:cNvSpPr txBox="1"/>
          <p:nvPr/>
        </p:nvSpPr>
        <p:spPr>
          <a:xfrm>
            <a:off x="-396552" y="3147729"/>
            <a:ext cx="7344816" cy="1570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tr-TR" sz="4800" b="1" i="0" dirty="0" smtClean="0">
                <a:solidFill>
                  <a:schemeClr val="bg1"/>
                </a:solidFill>
                <a:effectLst>
                  <a:outerShdw blurRad="38100" dist="38100" dir="2700000" algn="tl">
                    <a:srgbClr val="000000">
                      <a:alpha val="43137"/>
                    </a:srgbClr>
                  </a:outerShdw>
                </a:effectLst>
                <a:latin typeface="+mj-lt"/>
              </a:rPr>
              <a:t>2016 </a:t>
            </a:r>
            <a:r>
              <a:rPr lang="tr-TR" sz="4800" b="1" i="0" dirty="0">
                <a:solidFill>
                  <a:schemeClr val="bg1"/>
                </a:solidFill>
                <a:effectLst>
                  <a:outerShdw blurRad="38100" dist="38100" dir="2700000" algn="tl">
                    <a:srgbClr val="000000">
                      <a:alpha val="43137"/>
                    </a:srgbClr>
                  </a:outerShdw>
                </a:effectLst>
                <a:latin typeface="+mj-lt"/>
              </a:rPr>
              <a:t>YILI OKUL SÜTÜ PROGRAMI</a:t>
            </a:r>
          </a:p>
        </p:txBody>
      </p:sp>
      <p:sp>
        <p:nvSpPr>
          <p:cNvPr id="2" name="Oval 1"/>
          <p:cNvSpPr/>
          <p:nvPr/>
        </p:nvSpPr>
        <p:spPr>
          <a:xfrm>
            <a:off x="5954204" y="3778030"/>
            <a:ext cx="3088012" cy="30297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5" descr="yeni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8188" y="3717032"/>
            <a:ext cx="3020043" cy="298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678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Düz Bağlayıcı 8"/>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sp>
        <p:nvSpPr>
          <p:cNvPr id="10" name="Metin kutusu 9"/>
          <p:cNvSpPr txBox="1"/>
          <p:nvPr/>
        </p:nvSpPr>
        <p:spPr>
          <a:xfrm>
            <a:off x="1331640" y="732916"/>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KAPSAM</a:t>
            </a:r>
            <a:endParaRPr lang="tr-TR" sz="1800" dirty="0">
              <a:effectLst>
                <a:outerShdw blurRad="38100" dist="38100" dir="2700000" algn="tl">
                  <a:srgbClr val="000000">
                    <a:alpha val="43137"/>
                  </a:srgbClr>
                </a:outerShdw>
              </a:effectLst>
            </a:endParaRPr>
          </a:p>
        </p:txBody>
      </p:sp>
      <p:sp>
        <p:nvSpPr>
          <p:cNvPr id="2" name="Metin kutusu 1"/>
          <p:cNvSpPr txBox="1"/>
          <p:nvPr/>
        </p:nvSpPr>
        <p:spPr>
          <a:xfrm>
            <a:off x="532993" y="1484784"/>
            <a:ext cx="7328028" cy="3416320"/>
          </a:xfrm>
          <a:prstGeom prst="rect">
            <a:avLst/>
          </a:prstGeom>
          <a:noFill/>
        </p:spPr>
        <p:txBody>
          <a:bodyPr wrap="square" rtlCol="0">
            <a:spAutoFit/>
          </a:bodyPr>
          <a:lstStyle/>
          <a:p>
            <a:r>
              <a:rPr lang="tr-TR" sz="2400" dirty="0" smtClean="0">
                <a:solidFill>
                  <a:srgbClr val="0070C0"/>
                </a:solidFill>
                <a:latin typeface="Arial" panose="020B0604020202020204" pitchFamily="34" charset="0"/>
                <a:cs typeface="Arial" panose="020B0604020202020204" pitchFamily="34" charset="0"/>
              </a:rPr>
              <a:t>Programa dahil olacak öğrenci profili;</a:t>
            </a:r>
          </a:p>
          <a:p>
            <a:endParaRPr lang="tr-TR" sz="2400" dirty="0">
              <a:latin typeface="Arial" panose="020B0604020202020204" pitchFamily="34" charset="0"/>
              <a:cs typeface="Arial" panose="020B0604020202020204" pitchFamily="34" charset="0"/>
            </a:endParaRPr>
          </a:p>
          <a:p>
            <a:pPr marL="342900" indent="-342900">
              <a:buFontTx/>
              <a:buChar char="-"/>
            </a:pPr>
            <a:r>
              <a:rPr lang="tr-TR" sz="2400" dirty="0">
                <a:latin typeface="Arial" panose="020B0604020202020204" pitchFamily="34" charset="0"/>
                <a:cs typeface="Arial" panose="020B0604020202020204" pitchFamily="34" charset="0"/>
              </a:rPr>
              <a:t>Bağımsız anaokulu</a:t>
            </a:r>
            <a:r>
              <a:rPr lang="tr-TR" sz="2400" dirty="0" smtClean="0">
                <a:latin typeface="Arial" panose="020B0604020202020204" pitchFamily="34" charset="0"/>
                <a:cs typeface="Arial" panose="020B0604020202020204" pitchFamily="34" charset="0"/>
              </a:rPr>
              <a:t>,</a:t>
            </a:r>
          </a:p>
          <a:p>
            <a:pPr marL="342900" indent="-342900">
              <a:buFontTx/>
              <a:buChar char="-"/>
            </a:pPr>
            <a:endParaRPr lang="tr-TR" sz="2400" dirty="0">
              <a:latin typeface="Arial" panose="020B0604020202020204" pitchFamily="34" charset="0"/>
              <a:cs typeface="Arial" panose="020B0604020202020204" pitchFamily="34" charset="0"/>
            </a:endParaRPr>
          </a:p>
          <a:p>
            <a:pPr marL="342900" indent="-342900">
              <a:buFontTx/>
              <a:buChar char="-"/>
            </a:pPr>
            <a:r>
              <a:rPr lang="tr-TR" sz="2400" dirty="0" smtClean="0">
                <a:latin typeface="Arial" panose="020B0604020202020204" pitchFamily="34" charset="0"/>
                <a:cs typeface="Arial" panose="020B0604020202020204" pitchFamily="34" charset="0"/>
              </a:rPr>
              <a:t>Uygulama Sınıfı,</a:t>
            </a:r>
          </a:p>
          <a:p>
            <a:pPr marL="342900" indent="-342900">
              <a:buFontTx/>
              <a:buChar char="-"/>
            </a:pPr>
            <a:endParaRPr lang="tr-TR" sz="2400" dirty="0" smtClean="0">
              <a:latin typeface="Arial" panose="020B0604020202020204" pitchFamily="34" charset="0"/>
              <a:cs typeface="Arial" panose="020B0604020202020204" pitchFamily="34" charset="0"/>
            </a:endParaRPr>
          </a:p>
          <a:p>
            <a:pPr marL="342900" indent="-342900">
              <a:buFontTx/>
              <a:buChar char="-"/>
            </a:pPr>
            <a:r>
              <a:rPr lang="tr-TR" sz="2400" dirty="0" smtClean="0">
                <a:latin typeface="Arial" panose="020B0604020202020204" pitchFamily="34" charset="0"/>
                <a:cs typeface="Arial" panose="020B0604020202020204" pitchFamily="34" charset="0"/>
              </a:rPr>
              <a:t>Anasınıfı,</a:t>
            </a:r>
          </a:p>
          <a:p>
            <a:pPr marL="342900" indent="-342900">
              <a:buFontTx/>
              <a:buChar char="-"/>
            </a:pPr>
            <a:endParaRPr lang="tr-TR" sz="2400" dirty="0" smtClean="0">
              <a:latin typeface="Arial" panose="020B0604020202020204" pitchFamily="34" charset="0"/>
              <a:cs typeface="Arial" panose="020B0604020202020204" pitchFamily="34" charset="0"/>
            </a:endParaRPr>
          </a:p>
          <a:p>
            <a:pPr marL="342900" indent="-342900">
              <a:buFontTx/>
              <a:buChar char="-"/>
            </a:pPr>
            <a:r>
              <a:rPr lang="tr-TR" sz="2400" dirty="0" smtClean="0">
                <a:latin typeface="Arial" panose="020B0604020202020204" pitchFamily="34" charset="0"/>
                <a:cs typeface="Arial" panose="020B0604020202020204" pitchFamily="34" charset="0"/>
              </a:rPr>
              <a:t>İlkokul,</a:t>
            </a:r>
            <a:endParaRPr lang="tr-TR" sz="2400" dirty="0">
              <a:latin typeface="Arial" panose="020B0604020202020204" pitchFamily="34" charset="0"/>
              <a:cs typeface="Arial" panose="020B0604020202020204" pitchFamily="34" charset="0"/>
            </a:endParaRPr>
          </a:p>
        </p:txBody>
      </p:sp>
      <p:sp>
        <p:nvSpPr>
          <p:cNvPr id="3" name="Dikdörtgen 2"/>
          <p:cNvSpPr/>
          <p:nvPr/>
        </p:nvSpPr>
        <p:spPr>
          <a:xfrm>
            <a:off x="539552" y="5229200"/>
            <a:ext cx="8280920" cy="923330"/>
          </a:xfrm>
          <a:prstGeom prst="rect">
            <a:avLst/>
          </a:prstGeom>
        </p:spPr>
        <p:txBody>
          <a:bodyPr wrap="square">
            <a:spAutoFit/>
          </a:bodyPr>
          <a:lstStyle/>
          <a:p>
            <a:r>
              <a:rPr lang="tr-TR" dirty="0" smtClean="0">
                <a:latin typeface="Arial" panose="020B0604020202020204" pitchFamily="34" charset="0"/>
                <a:cs typeface="Arial" panose="020B0604020202020204" pitchFamily="34" charset="0"/>
              </a:rPr>
              <a:t>     Özel </a:t>
            </a:r>
            <a:r>
              <a:rPr lang="tr-TR" dirty="0">
                <a:latin typeface="Arial" panose="020B0604020202020204" pitchFamily="34" charset="0"/>
                <a:cs typeface="Arial" panose="020B0604020202020204" pitchFamily="34" charset="0"/>
              </a:rPr>
              <a:t>öğretim kurumları, programa eşdeğer süt veya süt ürünü tüketilmesini sağlamaları halinde, velinin görüşü esas alınarak kurum yönetiminin kararı doğrultusunda programın kapsamı dışında tutulacaktır.</a:t>
            </a:r>
          </a:p>
        </p:txBody>
      </p:sp>
      <p:pic>
        <p:nvPicPr>
          <p:cNvPr id="7" name="Resim 6"/>
          <p:cNvPicPr/>
          <p:nvPr/>
        </p:nvPicPr>
        <p:blipFill>
          <a:blip r:embed="rId3">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Tree>
    <p:extLst>
      <p:ext uri="{BB962C8B-B14F-4D97-AF65-F5344CB8AC3E}">
        <p14:creationId xmlns:p14="http://schemas.microsoft.com/office/powerpoint/2010/main" val="27805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235" y="2231231"/>
            <a:ext cx="6210300" cy="22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14 Dikdörtgen"/>
          <p:cNvSpPr>
            <a:spLocks noChangeArrowheads="1"/>
          </p:cNvSpPr>
          <p:nvPr/>
        </p:nvSpPr>
        <p:spPr bwMode="auto">
          <a:xfrm>
            <a:off x="4086225" y="2564607"/>
            <a:ext cx="29340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r" fontAlgn="base">
              <a:spcBef>
                <a:spcPct val="0"/>
              </a:spcBef>
              <a:spcAft>
                <a:spcPct val="0"/>
              </a:spcAft>
            </a:pPr>
            <a:r>
              <a:rPr lang="tr-TR" altLang="tr-TR" sz="3600" b="1" dirty="0" smtClean="0">
                <a:solidFill>
                  <a:schemeClr val="bg1"/>
                </a:solidFill>
              </a:rPr>
              <a:t>Okul Sütü Temini</a:t>
            </a:r>
            <a:endParaRPr lang="tr-TR" altLang="tr-TR" sz="3000" i="0" dirty="0">
              <a:solidFill>
                <a:srgbClr val="FFFFFF"/>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65362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Düz Bağlayıcı 8"/>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sp>
        <p:nvSpPr>
          <p:cNvPr id="10" name="Metin kutusu 9"/>
          <p:cNvSpPr txBox="1"/>
          <p:nvPr/>
        </p:nvSpPr>
        <p:spPr>
          <a:xfrm>
            <a:off x="1331640" y="864629"/>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OKUL SÜTÜ TEMİNİ</a:t>
            </a:r>
            <a:endParaRPr lang="tr-TR" sz="1800" dirty="0">
              <a:effectLst>
                <a:outerShdw blurRad="38100" dist="38100" dir="2700000" algn="tl">
                  <a:srgbClr val="000000">
                    <a:alpha val="43137"/>
                  </a:srgbClr>
                </a:outerShdw>
              </a:effectLst>
            </a:endParaRPr>
          </a:p>
        </p:txBody>
      </p:sp>
      <p:sp>
        <p:nvSpPr>
          <p:cNvPr id="12" name="Dikdörtgen 11"/>
          <p:cNvSpPr/>
          <p:nvPr/>
        </p:nvSpPr>
        <p:spPr>
          <a:xfrm>
            <a:off x="715451" y="1353479"/>
            <a:ext cx="7956376" cy="400110"/>
          </a:xfrm>
          <a:prstGeom prst="rect">
            <a:avLst/>
          </a:prstGeom>
        </p:spPr>
        <p:txBody>
          <a:bodyPr wrap="square">
            <a:spAutoFit/>
          </a:bodyPr>
          <a:lstStyle/>
          <a:p>
            <a:pPr algn="just"/>
            <a:r>
              <a:rPr lang="tr-TR" sz="2000" dirty="0" smtClean="0">
                <a:latin typeface="Arial" panose="020B0604020202020204" pitchFamily="34" charset="0"/>
                <a:ea typeface="Tahoma" panose="020B0604030504040204" pitchFamily="34" charset="0"/>
                <a:cs typeface="Arial" panose="020B0604020202020204" pitchFamily="34" charset="0"/>
              </a:rPr>
              <a:t>    </a:t>
            </a:r>
          </a:p>
        </p:txBody>
      </p:sp>
      <p:sp>
        <p:nvSpPr>
          <p:cNvPr id="13" name="Dikdörtgen 12"/>
          <p:cNvSpPr/>
          <p:nvPr/>
        </p:nvSpPr>
        <p:spPr>
          <a:xfrm>
            <a:off x="635212" y="3789040"/>
            <a:ext cx="7956376" cy="2292935"/>
          </a:xfrm>
          <a:prstGeom prst="rect">
            <a:avLst/>
          </a:prstGeom>
        </p:spPr>
        <p:txBody>
          <a:bodyPr wrap="square">
            <a:spAutoFit/>
          </a:bodyPr>
          <a:lstStyle/>
          <a:p>
            <a:pPr algn="just"/>
            <a:r>
              <a:rPr lang="tr-TR" sz="2000" b="1" dirty="0" smtClean="0">
                <a:solidFill>
                  <a:srgbClr val="0070C0"/>
                </a:solidFill>
                <a:latin typeface="Arial" panose="020B0604020202020204" pitchFamily="34" charset="0"/>
                <a:ea typeface="Tahoma" panose="020B0604030504040204" pitchFamily="34" charset="0"/>
                <a:cs typeface="Arial" panose="020B0604020202020204" pitchFamily="34" charset="0"/>
              </a:rPr>
              <a:t>Okul Sütü </a:t>
            </a:r>
            <a:r>
              <a:rPr lang="tr-TR" sz="2000" b="1" dirty="0">
                <a:solidFill>
                  <a:srgbClr val="0070C0"/>
                </a:solidFill>
                <a:latin typeface="Arial" panose="020B0604020202020204" pitchFamily="34" charset="0"/>
                <a:ea typeface="Tahoma" panose="020B0604030504040204" pitchFamily="34" charset="0"/>
                <a:cs typeface="Arial" panose="020B0604020202020204" pitchFamily="34" charset="0"/>
              </a:rPr>
              <a:t>Programı Kapsamında </a:t>
            </a:r>
            <a:r>
              <a:rPr lang="tr-TR" sz="2000" b="1" dirty="0" smtClean="0">
                <a:solidFill>
                  <a:srgbClr val="0070C0"/>
                </a:solidFill>
                <a:latin typeface="Arial" panose="020B0604020202020204" pitchFamily="34" charset="0"/>
                <a:ea typeface="Tahoma" panose="020B0604030504040204" pitchFamily="34" charset="0"/>
                <a:cs typeface="Arial" panose="020B0604020202020204" pitchFamily="34" charset="0"/>
              </a:rPr>
              <a:t>Yüklenici - </a:t>
            </a:r>
            <a:r>
              <a:rPr lang="tr-TR" sz="1600" b="1" dirty="0" smtClean="0">
                <a:solidFill>
                  <a:srgbClr val="0070C0"/>
                </a:solidFill>
                <a:latin typeface="Arial" panose="020B0604020202020204" pitchFamily="34" charset="0"/>
                <a:ea typeface="Tahoma" panose="020B0604030504040204" pitchFamily="34" charset="0"/>
                <a:cs typeface="Arial" panose="020B0604020202020204" pitchFamily="34" charset="0"/>
              </a:rPr>
              <a:t>Alt Yüklenici  </a:t>
            </a:r>
            <a:r>
              <a:rPr lang="tr-TR" sz="2000" b="1" dirty="0">
                <a:solidFill>
                  <a:srgbClr val="0070C0"/>
                </a:solidFill>
                <a:latin typeface="Arial" panose="020B0604020202020204" pitchFamily="34" charset="0"/>
                <a:ea typeface="Tahoma" panose="020B0604030504040204" pitchFamily="34" charset="0"/>
                <a:cs typeface="Arial" panose="020B0604020202020204" pitchFamily="34" charset="0"/>
              </a:rPr>
              <a:t>Firmalar</a:t>
            </a:r>
            <a:r>
              <a:rPr lang="tr-TR" sz="1600" b="1" dirty="0">
                <a:solidFill>
                  <a:srgbClr val="0070C0"/>
                </a:solidFill>
                <a:latin typeface="Arial" panose="020B0604020202020204" pitchFamily="34" charset="0"/>
                <a:ea typeface="Tahoma" panose="020B0604030504040204" pitchFamily="34" charset="0"/>
                <a:cs typeface="Arial" panose="020B0604020202020204" pitchFamily="34" charset="0"/>
              </a:rPr>
              <a:t>; </a:t>
            </a:r>
          </a:p>
          <a:p>
            <a:pPr algn="just">
              <a:lnSpc>
                <a:spcPct val="150000"/>
              </a:lnSpc>
            </a:pPr>
            <a:r>
              <a:rPr lang="tr-TR" sz="2000" dirty="0" err="1" smtClean="0">
                <a:latin typeface="Arial" panose="020B0604020202020204" pitchFamily="34" charset="0"/>
                <a:ea typeface="Tahoma" panose="020B0604030504040204" pitchFamily="34" charset="0"/>
                <a:cs typeface="Arial" panose="020B0604020202020204" pitchFamily="34" charset="0"/>
              </a:rPr>
              <a:t>Dimes</a:t>
            </a:r>
            <a:r>
              <a:rPr lang="tr-TR" sz="2000" dirty="0" smtClean="0">
                <a:latin typeface="Arial" panose="020B0604020202020204" pitchFamily="34" charset="0"/>
                <a:ea typeface="Tahoma" panose="020B0604030504040204" pitchFamily="34" charset="0"/>
                <a:cs typeface="Arial" panose="020B0604020202020204" pitchFamily="34" charset="0"/>
              </a:rPr>
              <a:t>-Pınar İş Ortaklığı</a:t>
            </a:r>
          </a:p>
          <a:p>
            <a:pPr algn="just">
              <a:lnSpc>
                <a:spcPct val="150000"/>
              </a:lnSpc>
            </a:pPr>
            <a:r>
              <a:rPr lang="tr-TR" sz="1400" dirty="0" smtClean="0">
                <a:latin typeface="Arial" panose="020B0604020202020204" pitchFamily="34" charset="0"/>
                <a:ea typeface="Tahoma" panose="020B0604030504040204" pitchFamily="34" charset="0"/>
                <a:cs typeface="Arial" panose="020B0604020202020204" pitchFamily="34" charset="0"/>
              </a:rPr>
              <a:t>     </a:t>
            </a:r>
            <a:r>
              <a:rPr lang="tr-TR" sz="1400" dirty="0" err="1" smtClean="0">
                <a:latin typeface="Arial" panose="020B0604020202020204" pitchFamily="34" charset="0"/>
                <a:ea typeface="Tahoma" panose="020B0604030504040204" pitchFamily="34" charset="0"/>
                <a:cs typeface="Arial" panose="020B0604020202020204" pitchFamily="34" charset="0"/>
              </a:rPr>
              <a:t>Meysu</a:t>
            </a:r>
            <a:r>
              <a:rPr lang="tr-TR" sz="1400" dirty="0" smtClean="0">
                <a:latin typeface="Arial" panose="020B0604020202020204" pitchFamily="34" charset="0"/>
                <a:ea typeface="Tahoma" panose="020B0604030504040204" pitchFamily="34" charset="0"/>
                <a:cs typeface="Arial" panose="020B0604020202020204" pitchFamily="34" charset="0"/>
              </a:rPr>
              <a:t> Gıda</a:t>
            </a:r>
          </a:p>
          <a:p>
            <a:pPr algn="just">
              <a:lnSpc>
                <a:spcPct val="150000"/>
              </a:lnSpc>
            </a:pPr>
            <a:r>
              <a:rPr lang="tr-TR" sz="1400" dirty="0" smtClean="0">
                <a:latin typeface="Arial" panose="020B0604020202020204" pitchFamily="34" charset="0"/>
                <a:ea typeface="Tahoma" panose="020B0604030504040204" pitchFamily="34" charset="0"/>
                <a:cs typeface="Arial" panose="020B0604020202020204" pitchFamily="34" charset="0"/>
              </a:rPr>
              <a:t>     Oğuz Gıda</a:t>
            </a:r>
          </a:p>
          <a:p>
            <a:pPr algn="just">
              <a:lnSpc>
                <a:spcPct val="150000"/>
              </a:lnSpc>
            </a:pPr>
            <a:r>
              <a:rPr lang="tr-TR" sz="1400" dirty="0" smtClean="0">
                <a:latin typeface="Arial" panose="020B0604020202020204" pitchFamily="34" charset="0"/>
                <a:ea typeface="Tahoma" panose="020B0604030504040204" pitchFamily="34" charset="0"/>
                <a:cs typeface="Arial" panose="020B0604020202020204" pitchFamily="34" charset="0"/>
              </a:rPr>
              <a:t>     </a:t>
            </a:r>
            <a:r>
              <a:rPr lang="tr-TR" sz="1400" dirty="0" err="1" smtClean="0">
                <a:latin typeface="Arial" panose="020B0604020202020204" pitchFamily="34" charset="0"/>
                <a:ea typeface="Tahoma" panose="020B0604030504040204" pitchFamily="34" charset="0"/>
                <a:cs typeface="Arial" panose="020B0604020202020204" pitchFamily="34" charset="0"/>
              </a:rPr>
              <a:t>Aynes</a:t>
            </a:r>
            <a:r>
              <a:rPr lang="tr-TR" sz="1400" dirty="0" smtClean="0">
                <a:latin typeface="Arial" panose="020B0604020202020204" pitchFamily="34" charset="0"/>
                <a:ea typeface="Tahoma" panose="020B0604030504040204" pitchFamily="34" charset="0"/>
                <a:cs typeface="Arial" panose="020B0604020202020204" pitchFamily="34" charset="0"/>
              </a:rPr>
              <a:t> Gıda</a:t>
            </a:r>
          </a:p>
          <a:p>
            <a:pPr algn="just">
              <a:lnSpc>
                <a:spcPct val="150000"/>
              </a:lnSpc>
            </a:pPr>
            <a:r>
              <a:rPr lang="tr-TR" sz="1400" dirty="0">
                <a:latin typeface="Arial" panose="020B0604020202020204" pitchFamily="34" charset="0"/>
                <a:ea typeface="Tahoma" panose="020B0604030504040204" pitchFamily="34" charset="0"/>
                <a:cs typeface="Arial" panose="020B0604020202020204" pitchFamily="34" charset="0"/>
              </a:rPr>
              <a:t>     Balkan Süt </a:t>
            </a:r>
            <a:r>
              <a:rPr lang="tr-TR" sz="1400" dirty="0" err="1">
                <a:latin typeface="Arial" panose="020B0604020202020204" pitchFamily="34" charset="0"/>
                <a:ea typeface="Tahoma" panose="020B0604030504040204" pitchFamily="34" charset="0"/>
                <a:cs typeface="Arial" panose="020B0604020202020204" pitchFamily="34" charset="0"/>
              </a:rPr>
              <a:t>Ür</a:t>
            </a:r>
            <a:r>
              <a:rPr lang="tr-TR" sz="1400" dirty="0" smtClean="0">
                <a:latin typeface="Arial" panose="020B0604020202020204" pitchFamily="34" charset="0"/>
                <a:ea typeface="Tahoma" panose="020B0604030504040204" pitchFamily="34" charset="0"/>
                <a:cs typeface="Arial" panose="020B0604020202020204" pitchFamily="34" charset="0"/>
              </a:rPr>
              <a:t>.      </a:t>
            </a:r>
            <a:r>
              <a:rPr lang="tr-TR" sz="1600" dirty="0" smtClean="0">
                <a:latin typeface="Arial" panose="020B0604020202020204" pitchFamily="34" charset="0"/>
                <a:ea typeface="Tahoma" panose="020B0604030504040204" pitchFamily="34" charset="0"/>
                <a:cs typeface="Arial" panose="020B0604020202020204" pitchFamily="34" charset="0"/>
              </a:rPr>
              <a:t> </a:t>
            </a:r>
            <a:r>
              <a:rPr lang="tr-TR" sz="2000" dirty="0" smtClean="0">
                <a:latin typeface="Arial" panose="020B0604020202020204" pitchFamily="34" charset="0"/>
                <a:ea typeface="Tahoma" panose="020B0604030504040204" pitchFamily="34" charset="0"/>
                <a:cs typeface="Arial" panose="020B0604020202020204" pitchFamily="34" charset="0"/>
              </a:rPr>
              <a:t>            </a:t>
            </a:r>
            <a:endParaRPr lang="tr-TR" sz="2000" dirty="0">
              <a:latin typeface="Arial" panose="020B0604020202020204" pitchFamily="34" charset="0"/>
              <a:ea typeface="Tahoma" panose="020B0604030504040204" pitchFamily="34" charset="0"/>
              <a:cs typeface="Arial" panose="020B0604020202020204" pitchFamily="34" charset="0"/>
            </a:endParaRPr>
          </a:p>
        </p:txBody>
      </p:sp>
      <p:pic>
        <p:nvPicPr>
          <p:cNvPr id="7" name="Resim 6"/>
          <p:cNvPicPr/>
          <p:nvPr/>
        </p:nvPicPr>
        <p:blipFill>
          <a:blip r:embed="rId3">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
        <p:nvSpPr>
          <p:cNvPr id="2" name="Dikdörtgen 1"/>
          <p:cNvSpPr/>
          <p:nvPr/>
        </p:nvSpPr>
        <p:spPr>
          <a:xfrm>
            <a:off x="554974" y="1587070"/>
            <a:ext cx="8116853" cy="1938992"/>
          </a:xfrm>
          <a:prstGeom prst="rect">
            <a:avLst/>
          </a:prstGeom>
        </p:spPr>
        <p:txBody>
          <a:bodyPr wrap="square">
            <a:spAutoFit/>
          </a:bodyPr>
          <a:lstStyle/>
          <a:p>
            <a:pPr algn="just"/>
            <a:r>
              <a:rPr lang="tr-TR" sz="2000" dirty="0">
                <a:latin typeface="Arial" panose="020B0604020202020204" pitchFamily="34" charset="0"/>
                <a:ea typeface="Tahoma" panose="020B0604030504040204" pitchFamily="34" charset="0"/>
                <a:cs typeface="Arial" panose="020B0604020202020204" pitchFamily="34" charset="0"/>
              </a:rPr>
              <a:t> </a:t>
            </a:r>
            <a:r>
              <a:rPr lang="tr-TR" sz="2000" dirty="0" smtClean="0">
                <a:latin typeface="Arial" panose="020B0604020202020204" pitchFamily="34" charset="0"/>
                <a:ea typeface="Tahoma" panose="020B0604030504040204" pitchFamily="34" charset="0"/>
                <a:cs typeface="Arial" panose="020B0604020202020204" pitchFamily="34" charset="0"/>
              </a:rPr>
              <a:t>      Okul </a:t>
            </a:r>
            <a:r>
              <a:rPr lang="tr-TR" sz="2000" dirty="0">
                <a:latin typeface="Arial" panose="020B0604020202020204" pitchFamily="34" charset="0"/>
                <a:ea typeface="Tahoma" panose="020B0604030504040204" pitchFamily="34" charset="0"/>
                <a:cs typeface="Arial" panose="020B0604020202020204" pitchFamily="34" charset="0"/>
              </a:rPr>
              <a:t>Sütü Programı Kapsamında, 200 ml Yağlı Sade UHT içme sütü </a:t>
            </a:r>
            <a:r>
              <a:rPr lang="tr-TR" sz="2000" dirty="0" smtClean="0">
                <a:latin typeface="Arial" panose="020B0604020202020204" pitchFamily="34" charset="0"/>
                <a:ea typeface="Tahoma" panose="020B0604030504040204" pitchFamily="34" charset="0"/>
                <a:cs typeface="Arial" panose="020B0604020202020204" pitchFamily="34" charset="0"/>
              </a:rPr>
              <a:t>temini; 17/12/2011 </a:t>
            </a:r>
            <a:r>
              <a:rPr lang="tr-TR" sz="2000" dirty="0">
                <a:latin typeface="Arial" panose="020B0604020202020204" pitchFamily="34" charset="0"/>
                <a:ea typeface="Tahoma" panose="020B0604030504040204" pitchFamily="34" charset="0"/>
                <a:cs typeface="Arial" panose="020B0604020202020204" pitchFamily="34" charset="0"/>
              </a:rPr>
              <a:t>tarihli ve 28145 sayılı Resmî </a:t>
            </a:r>
            <a:r>
              <a:rPr lang="tr-TR" sz="2000" dirty="0" err="1">
                <a:latin typeface="Arial" panose="020B0604020202020204" pitchFamily="34" charset="0"/>
                <a:ea typeface="Tahoma" panose="020B0604030504040204" pitchFamily="34" charset="0"/>
                <a:cs typeface="Arial" panose="020B0604020202020204" pitchFamily="34" charset="0"/>
              </a:rPr>
              <a:t>Gazete’de</a:t>
            </a:r>
            <a:r>
              <a:rPr lang="tr-TR" sz="2000" dirty="0">
                <a:latin typeface="Arial" panose="020B0604020202020204" pitchFamily="34" charset="0"/>
                <a:ea typeface="Tahoma" panose="020B0604030504040204" pitchFamily="34" charset="0"/>
                <a:cs typeface="Arial" panose="020B0604020202020204" pitchFamily="34" charset="0"/>
              </a:rPr>
              <a:t> yayımlanarak yürürlüğe giren Gıda İşletmelerinin Kayıt ve Onay İşlemlerine Dair Yönetmelik kapsamında, ülke içinde UHT içme sütü üretimi yapan gıda işletmelerinden, </a:t>
            </a:r>
            <a:r>
              <a:rPr lang="tr-TR" sz="2000" dirty="0" smtClean="0">
                <a:latin typeface="Arial" panose="020B0604020202020204" pitchFamily="34" charset="0"/>
                <a:ea typeface="Tahoma" panose="020B0604030504040204" pitchFamily="34" charset="0"/>
                <a:cs typeface="Arial" panose="020B0604020202020204" pitchFamily="34" charset="0"/>
              </a:rPr>
              <a:t>4734 </a:t>
            </a:r>
            <a:r>
              <a:rPr lang="tr-TR" sz="2000" dirty="0">
                <a:latin typeface="Arial" panose="020B0604020202020204" pitchFamily="34" charset="0"/>
                <a:ea typeface="Tahoma" panose="020B0604030504040204" pitchFamily="34" charset="0"/>
                <a:cs typeface="Arial" panose="020B0604020202020204" pitchFamily="34" charset="0"/>
              </a:rPr>
              <a:t>sayılı Kamu İhale </a:t>
            </a:r>
            <a:r>
              <a:rPr lang="tr-TR" sz="2000" dirty="0" smtClean="0">
                <a:latin typeface="Arial" panose="020B0604020202020204" pitchFamily="34" charset="0"/>
                <a:ea typeface="Tahoma" panose="020B0604030504040204" pitchFamily="34" charset="0"/>
                <a:cs typeface="Arial" panose="020B0604020202020204" pitchFamily="34" charset="0"/>
              </a:rPr>
              <a:t>Kanunu </a:t>
            </a:r>
            <a:r>
              <a:rPr lang="tr-TR" sz="2000" dirty="0">
                <a:latin typeface="Arial" panose="020B0604020202020204" pitchFamily="34" charset="0"/>
                <a:ea typeface="Tahoma" panose="020B0604030504040204" pitchFamily="34" charset="0"/>
                <a:cs typeface="Arial" panose="020B0604020202020204" pitchFamily="34" charset="0"/>
              </a:rPr>
              <a:t>Hükümlerine göre gerçekleştirilmiştir.</a:t>
            </a:r>
          </a:p>
        </p:txBody>
      </p:sp>
      <p:sp>
        <p:nvSpPr>
          <p:cNvPr id="4" name="Çift Köşeli Ayraç 3"/>
          <p:cNvSpPr/>
          <p:nvPr/>
        </p:nvSpPr>
        <p:spPr>
          <a:xfrm>
            <a:off x="627842" y="4653136"/>
            <a:ext cx="1712770" cy="142883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48381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235" y="2231231"/>
            <a:ext cx="6210300" cy="22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14 Dikdörtgen"/>
          <p:cNvSpPr>
            <a:spLocks noChangeArrowheads="1"/>
          </p:cNvSpPr>
          <p:nvPr/>
        </p:nvSpPr>
        <p:spPr bwMode="auto">
          <a:xfrm>
            <a:off x="4086225" y="2564607"/>
            <a:ext cx="29340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r" fontAlgn="base">
              <a:spcBef>
                <a:spcPct val="0"/>
              </a:spcBef>
              <a:spcAft>
                <a:spcPct val="0"/>
              </a:spcAft>
            </a:pPr>
            <a:r>
              <a:rPr lang="tr-TR" altLang="tr-TR" sz="3600" b="1" dirty="0" smtClean="0">
                <a:solidFill>
                  <a:schemeClr val="bg1"/>
                </a:solidFill>
              </a:rPr>
              <a:t>Teslimat Ve Dağıtım</a:t>
            </a:r>
            <a:endParaRPr lang="tr-TR" altLang="tr-TR" sz="3000" i="0" dirty="0">
              <a:solidFill>
                <a:srgbClr val="FFFFFF"/>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91593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34209" y="761503"/>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TESLİMAT</a:t>
            </a:r>
            <a:endParaRPr lang="tr-TR" sz="1800" dirty="0">
              <a:effectLst>
                <a:outerShdw blurRad="38100" dist="38100" dir="2700000" algn="tl">
                  <a:srgbClr val="000000">
                    <a:alpha val="43137"/>
                  </a:srgbClr>
                </a:outerShdw>
              </a:effectLst>
            </a:endParaRPr>
          </a:p>
        </p:txBody>
      </p:sp>
      <p:pic>
        <p:nvPicPr>
          <p:cNvPr id="7"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Düz Bağlayıcı 7"/>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sp>
        <p:nvSpPr>
          <p:cNvPr id="2" name="Dikdörtgen 1"/>
          <p:cNvSpPr/>
          <p:nvPr/>
        </p:nvSpPr>
        <p:spPr>
          <a:xfrm>
            <a:off x="772364" y="1340767"/>
            <a:ext cx="7753446" cy="5324535"/>
          </a:xfrm>
          <a:prstGeom prst="rect">
            <a:avLst/>
          </a:prstGeom>
        </p:spPr>
        <p:txBody>
          <a:bodyPr wrap="square">
            <a:spAutoFit/>
          </a:bodyPr>
          <a:lstStyle/>
          <a:p>
            <a:endParaRPr lang="tr-TR" sz="2000" b="1" dirty="0" smtClean="0">
              <a:solidFill>
                <a:srgbClr val="0070C0"/>
              </a:solidFill>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 -08.02.2016  tarihinde öğrencilere dağıtımına başlanacak olan sütlerin </a:t>
            </a:r>
            <a:r>
              <a:rPr lang="tr-TR" sz="2000" dirty="0">
                <a:latin typeface="Arial" panose="020B0604020202020204" pitchFamily="34" charset="0"/>
                <a:cs typeface="Arial" panose="020B0604020202020204" pitchFamily="34" charset="0"/>
              </a:rPr>
              <a:t>okullara </a:t>
            </a:r>
            <a:r>
              <a:rPr lang="tr-TR" sz="2000" dirty="0" smtClean="0">
                <a:latin typeface="Arial" panose="020B0604020202020204" pitchFamily="34" charset="0"/>
                <a:cs typeface="Arial" panose="020B0604020202020204" pitchFamily="34" charset="0"/>
              </a:rPr>
              <a:t>teslimine </a:t>
            </a:r>
            <a:r>
              <a:rPr lang="tr-TR" sz="2000" b="1" dirty="0" smtClean="0">
                <a:solidFill>
                  <a:srgbClr val="0070C0"/>
                </a:solidFill>
                <a:latin typeface="Arial" panose="020B0604020202020204" pitchFamily="34" charset="0"/>
                <a:cs typeface="Arial" panose="020B0604020202020204" pitchFamily="34" charset="0"/>
              </a:rPr>
              <a:t>11.01.2016</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ta</a:t>
            </a:r>
            <a:r>
              <a:rPr lang="tr-TR" sz="2000" dirty="0" smtClean="0">
                <a:latin typeface="Arial" panose="020B0604020202020204" pitchFamily="34" charset="0"/>
                <a:cs typeface="Arial" panose="020B0604020202020204" pitchFamily="34" charset="0"/>
              </a:rPr>
              <a:t>rihinde  başlanacaktır.</a:t>
            </a:r>
          </a:p>
          <a:p>
            <a:endParaRPr lang="tr-TR" sz="2000" dirty="0" smtClean="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 Yüklenici/alt </a:t>
            </a:r>
            <a:r>
              <a:rPr lang="tr-TR" sz="2000" dirty="0">
                <a:latin typeface="Arial" panose="020B0604020202020204" pitchFamily="34" charset="0"/>
                <a:cs typeface="Arial" panose="020B0604020202020204" pitchFamily="34" charset="0"/>
              </a:rPr>
              <a:t>yükleniciler dağıtımını yapacakları her parti ürün için Teknik Şartnamede yer alan analizlerin sonuçlarıyla beraber il okul sütü komisyonlarına başvuracaktır</a:t>
            </a:r>
            <a:r>
              <a:rPr lang="tr-TR" sz="2000" dirty="0" smtClean="0">
                <a:latin typeface="Arial" panose="020B0604020202020204" pitchFamily="34" charset="0"/>
                <a:cs typeface="Arial" panose="020B0604020202020204" pitchFamily="34" charset="0"/>
              </a:rPr>
              <a:t>.</a:t>
            </a:r>
          </a:p>
          <a:p>
            <a:pPr marL="342900" indent="-342900">
              <a:buFontTx/>
              <a:buChar char="-"/>
            </a:pPr>
            <a:endParaRPr lang="tr-TR" sz="2000" dirty="0">
              <a:latin typeface="Arial" panose="020B0604020202020204" pitchFamily="34" charset="0"/>
              <a:cs typeface="Arial" panose="020B0604020202020204" pitchFamily="34" charset="0"/>
            </a:endParaRPr>
          </a:p>
          <a:p>
            <a:endParaRPr lang="tr-TR" sz="2000" dirty="0" smtClean="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 Sonuçları uygun görülen ürünler il okul sütü komisyonları ve il milli eğitim müdürlükleri kontrolünde yüklenici/alt yükleniciler tarafından parti numarası ve miktarı açıkça yazılı sevk irsaliyesi ile birlikte okul müdürlüklerindeki okul sütü komisyonuna ya da komisyonca görevlendirilen yetkililere teslim edilecektir.</a:t>
            </a:r>
          </a:p>
          <a:p>
            <a:endParaRPr lang="tr-TR" sz="2000" dirty="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p:txBody>
      </p:sp>
      <p:pic>
        <p:nvPicPr>
          <p:cNvPr id="9" name="Resim 8"/>
          <p:cNvPicPr/>
          <p:nvPr/>
        </p:nvPicPr>
        <p:blipFill>
          <a:blip r:embed="rId3">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Tree>
    <p:extLst>
      <p:ext uri="{BB962C8B-B14F-4D97-AF65-F5344CB8AC3E}">
        <p14:creationId xmlns:p14="http://schemas.microsoft.com/office/powerpoint/2010/main" val="285463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34209" y="761503"/>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TESLİMAT</a:t>
            </a:r>
            <a:endParaRPr lang="tr-TR" sz="1800" dirty="0">
              <a:effectLst>
                <a:outerShdw blurRad="38100" dist="38100" dir="2700000" algn="tl">
                  <a:srgbClr val="000000">
                    <a:alpha val="43137"/>
                  </a:srgbClr>
                </a:outerShdw>
              </a:effectLst>
            </a:endParaRPr>
          </a:p>
        </p:txBody>
      </p:sp>
      <p:pic>
        <p:nvPicPr>
          <p:cNvPr id="7"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Düz Bağlayıcı 7"/>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sp>
        <p:nvSpPr>
          <p:cNvPr id="2" name="Dikdörtgen 1"/>
          <p:cNvSpPr/>
          <p:nvPr/>
        </p:nvSpPr>
        <p:spPr>
          <a:xfrm>
            <a:off x="728253" y="3204247"/>
            <a:ext cx="7533199" cy="1200329"/>
          </a:xfrm>
          <a:prstGeom prst="rect">
            <a:avLst/>
          </a:prstGeom>
        </p:spPr>
        <p:txBody>
          <a:bodyPr wrap="square">
            <a:spAutoFit/>
          </a:bodyPr>
          <a:lstStyle/>
          <a:p>
            <a:pPr algn="just"/>
            <a:endParaRPr lang="tr-TR" b="1" dirty="0" smtClean="0">
              <a:solidFill>
                <a:srgbClr val="0070C0"/>
              </a:solidFill>
              <a:latin typeface="Arial" panose="020B0604020202020204" pitchFamily="34" charset="0"/>
              <a:cs typeface="Arial" panose="020B0604020202020204" pitchFamily="34" charset="0"/>
            </a:endParaRPr>
          </a:p>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pic>
        <p:nvPicPr>
          <p:cNvPr id="9" name="Resim 8"/>
          <p:cNvPicPr/>
          <p:nvPr/>
        </p:nvPicPr>
        <p:blipFill>
          <a:blip r:embed="rId3">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
        <p:nvSpPr>
          <p:cNvPr id="10" name="Dikdörtgen 9"/>
          <p:cNvSpPr/>
          <p:nvPr/>
        </p:nvSpPr>
        <p:spPr>
          <a:xfrm>
            <a:off x="776354" y="1772816"/>
            <a:ext cx="7533199" cy="3785652"/>
          </a:xfrm>
          <a:prstGeom prst="rect">
            <a:avLst/>
          </a:prstGeom>
        </p:spPr>
        <p:txBody>
          <a:bodyPr wrap="square">
            <a:spAutoFit/>
          </a:bodyPr>
          <a:lstStyle/>
          <a:p>
            <a:pPr algn="just"/>
            <a:r>
              <a:rPr lang="tr-TR" sz="2000" dirty="0" smtClean="0">
                <a:latin typeface="Arial" panose="020B0604020202020204" pitchFamily="34" charset="0"/>
                <a:cs typeface="Arial" panose="020B0604020202020204" pitchFamily="34" charset="0"/>
              </a:rPr>
              <a:t>-Okul </a:t>
            </a:r>
            <a:r>
              <a:rPr lang="tr-TR" sz="2000" dirty="0">
                <a:latin typeface="Arial" panose="020B0604020202020204" pitchFamily="34" charset="0"/>
                <a:cs typeface="Arial" panose="020B0604020202020204" pitchFamily="34" charset="0"/>
              </a:rPr>
              <a:t>yetkilisi sevk irsaliyesine uygun olarak teslimattan hemen sonra Okul Sütü Modülüne teslimat girişi yapacaktır.  ‘’Okul Sütü Teslim Tutanağı’’ Modülden alınarak Yüklenici/yükleniciler ve alt yükleniciler ile birlikte kontrol edilip karşılıklı mutabakat sağlanarak imzalanacaktır. </a:t>
            </a:r>
            <a:endParaRPr lang="tr-TR" sz="2000" dirty="0" smtClean="0">
              <a:latin typeface="Arial" panose="020B0604020202020204" pitchFamily="34" charset="0"/>
              <a:cs typeface="Arial" panose="020B0604020202020204" pitchFamily="34" charset="0"/>
            </a:endParaRPr>
          </a:p>
          <a:p>
            <a:pPr marL="342900" indent="-342900" algn="just">
              <a:buFontTx/>
              <a:buChar char="-"/>
            </a:pPr>
            <a:endParaRPr lang="tr-TR" sz="2000" dirty="0">
              <a:latin typeface="Arial" panose="020B0604020202020204" pitchFamily="34" charset="0"/>
              <a:cs typeface="Arial" panose="020B0604020202020204" pitchFamily="34" charset="0"/>
            </a:endParaRPr>
          </a:p>
          <a:p>
            <a:pPr marL="342900" indent="-342900" algn="just">
              <a:buFontTx/>
              <a:buChar char="-"/>
            </a:pPr>
            <a:endParaRPr lang="tr-TR" sz="2000" dirty="0" smtClean="0">
              <a:latin typeface="Arial" panose="020B0604020202020204" pitchFamily="34" charset="0"/>
              <a:cs typeface="Arial" panose="020B0604020202020204" pitchFamily="34" charset="0"/>
            </a:endParaRPr>
          </a:p>
          <a:p>
            <a:pPr algn="just"/>
            <a:r>
              <a:rPr lang="tr-TR" sz="2000" dirty="0">
                <a:latin typeface="Arial" panose="020B0604020202020204" pitchFamily="34" charset="0"/>
                <a:cs typeface="Arial" panose="020B0604020202020204" pitchFamily="34" charset="0"/>
              </a:rPr>
              <a:t> -Okul sütleri </a:t>
            </a:r>
            <a:r>
              <a:rPr lang="tr-TR" sz="2000" dirty="0">
                <a:solidFill>
                  <a:srgbClr val="0070C0"/>
                </a:solidFill>
                <a:latin typeface="Arial" panose="020B0604020202020204" pitchFamily="34" charset="0"/>
                <a:cs typeface="Arial" panose="020B0604020202020204" pitchFamily="34" charset="0"/>
              </a:rPr>
              <a:t>en az 6 günlük (2 haftalık) </a:t>
            </a:r>
            <a:r>
              <a:rPr lang="tr-TR" sz="2000" dirty="0">
                <a:latin typeface="Arial" panose="020B0604020202020204" pitchFamily="34" charset="0"/>
                <a:cs typeface="Arial" panose="020B0604020202020204" pitchFamily="34" charset="0"/>
              </a:rPr>
              <a:t>tüketim miktarı kadar teslim alınacaktır. Okul sütü komisyonu ile yüklenici veya alt yüklenicilerin karşılıklı mutabakat sağlaması halinde (depolama koşulları, ulaşım, hava koşulları </a:t>
            </a:r>
            <a:r>
              <a:rPr lang="tr-TR" sz="2000" dirty="0" err="1">
                <a:latin typeface="Arial" panose="020B0604020202020204" pitchFamily="34" charset="0"/>
                <a:cs typeface="Arial" panose="020B0604020202020204" pitchFamily="34" charset="0"/>
              </a:rPr>
              <a:t>vb</a:t>
            </a:r>
            <a:r>
              <a:rPr lang="tr-TR" sz="2000" dirty="0">
                <a:latin typeface="Arial" panose="020B0604020202020204" pitchFamily="34" charset="0"/>
                <a:cs typeface="Arial" panose="020B0604020202020204" pitchFamily="34" charset="0"/>
              </a:rPr>
              <a:t>) </a:t>
            </a:r>
            <a:r>
              <a:rPr lang="tr-TR" sz="2000" dirty="0">
                <a:solidFill>
                  <a:srgbClr val="0070C0"/>
                </a:solidFill>
                <a:latin typeface="Arial" panose="020B0604020202020204" pitchFamily="34" charset="0"/>
                <a:cs typeface="Arial" panose="020B0604020202020204" pitchFamily="34" charset="0"/>
              </a:rPr>
              <a:t>daha fazla veya daha az miktarlarda </a:t>
            </a:r>
            <a:r>
              <a:rPr lang="tr-TR" sz="2000" dirty="0">
                <a:latin typeface="Arial" panose="020B0604020202020204" pitchFamily="34" charset="0"/>
                <a:cs typeface="Arial" panose="020B0604020202020204" pitchFamily="34" charset="0"/>
              </a:rPr>
              <a:t>da teslim alınabilecektir.</a:t>
            </a:r>
          </a:p>
        </p:txBody>
      </p:sp>
    </p:spTree>
    <p:extLst>
      <p:ext uri="{BB962C8B-B14F-4D97-AF65-F5344CB8AC3E}">
        <p14:creationId xmlns:p14="http://schemas.microsoft.com/office/powerpoint/2010/main" val="889010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34209" y="761503"/>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TESLİMAT</a:t>
            </a:r>
            <a:endParaRPr lang="tr-TR" sz="1800" dirty="0">
              <a:effectLst>
                <a:outerShdw blurRad="38100" dist="38100" dir="2700000" algn="tl">
                  <a:srgbClr val="000000">
                    <a:alpha val="43137"/>
                  </a:srgbClr>
                </a:outerShdw>
              </a:effectLst>
            </a:endParaRPr>
          </a:p>
        </p:txBody>
      </p:sp>
      <p:pic>
        <p:nvPicPr>
          <p:cNvPr id="7"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Düz Bağlayıcı 7"/>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pic>
        <p:nvPicPr>
          <p:cNvPr id="9" name="Resim 8"/>
          <p:cNvPicPr/>
          <p:nvPr/>
        </p:nvPicPr>
        <p:blipFill>
          <a:blip r:embed="rId3">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
        <p:nvSpPr>
          <p:cNvPr id="2" name="Dikdörtgen 1"/>
          <p:cNvSpPr/>
          <p:nvPr/>
        </p:nvSpPr>
        <p:spPr>
          <a:xfrm>
            <a:off x="706217" y="1484784"/>
            <a:ext cx="7632848" cy="4431983"/>
          </a:xfrm>
          <a:prstGeom prst="rect">
            <a:avLst/>
          </a:prstGeom>
        </p:spPr>
        <p:txBody>
          <a:bodyPr wrap="square">
            <a:spAutoFit/>
          </a:bodyPr>
          <a:lstStyle/>
          <a:p>
            <a:pPr lvl="0"/>
            <a:endParaRPr lang="tr-TR" sz="2400" b="1" dirty="0" smtClean="0">
              <a:solidFill>
                <a:srgbClr val="0070C0"/>
              </a:solidFill>
              <a:latin typeface="Arial" panose="020B0604020202020204" pitchFamily="34" charset="0"/>
              <a:cs typeface="Arial" panose="020B0604020202020204" pitchFamily="34" charset="0"/>
            </a:endParaRPr>
          </a:p>
          <a:p>
            <a:pPr lvl="0"/>
            <a:r>
              <a:rPr lang="tr-TR" sz="2400" b="1" dirty="0" smtClean="0">
                <a:solidFill>
                  <a:srgbClr val="0070C0"/>
                </a:solidFill>
                <a:latin typeface="Arial" panose="020B0604020202020204" pitchFamily="34" charset="0"/>
                <a:cs typeface="Arial" panose="020B0604020202020204" pitchFamily="34" charset="0"/>
              </a:rPr>
              <a:t>Sütler teslim alınırken ve tüketilmeden önce</a:t>
            </a:r>
            <a:endParaRPr lang="tr-TR" sz="2400" b="1" dirty="0">
              <a:solidFill>
                <a:srgbClr val="0070C0"/>
              </a:solidFill>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Kutuların;</a:t>
            </a:r>
          </a:p>
          <a:p>
            <a:endParaRPr lang="tr-TR" sz="2400" dirty="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-Delinmiş </a:t>
            </a:r>
            <a:r>
              <a:rPr lang="tr-TR" sz="2400" dirty="0">
                <a:latin typeface="Arial" panose="020B0604020202020204" pitchFamily="34" charset="0"/>
                <a:cs typeface="Arial" panose="020B0604020202020204" pitchFamily="34" charset="0"/>
              </a:rPr>
              <a:t>ve/veya yırtılmış </a:t>
            </a:r>
            <a:r>
              <a:rPr lang="tr-TR" sz="2400" dirty="0" smtClean="0">
                <a:latin typeface="Arial" panose="020B0604020202020204" pitchFamily="34" charset="0"/>
                <a:cs typeface="Arial" panose="020B0604020202020204" pitchFamily="34" charset="0"/>
              </a:rPr>
              <a:t>olmamasına, </a:t>
            </a:r>
            <a:endParaRPr lang="tr-TR" sz="2400" dirty="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a:t>
            </a:r>
            <a:r>
              <a:rPr lang="tr-TR" sz="2400" dirty="0" err="1" smtClean="0">
                <a:latin typeface="Arial" panose="020B0604020202020204" pitchFamily="34" charset="0"/>
                <a:cs typeface="Arial" panose="020B0604020202020204" pitchFamily="34" charset="0"/>
              </a:rPr>
              <a:t>Bombaj</a:t>
            </a:r>
            <a:r>
              <a:rPr lang="tr-TR" sz="2400" dirty="0" smtClean="0">
                <a:latin typeface="Arial" panose="020B0604020202020204" pitchFamily="34" charset="0"/>
                <a:cs typeface="Arial" panose="020B0604020202020204" pitchFamily="34" charset="0"/>
              </a:rPr>
              <a:t> yapmış (şişmiş) olmamasına,</a:t>
            </a:r>
            <a:endParaRPr lang="tr-TR" sz="2400" dirty="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-Akma </a:t>
            </a:r>
            <a:r>
              <a:rPr lang="tr-TR" sz="2400" dirty="0">
                <a:latin typeface="Arial" panose="020B0604020202020204" pitchFamily="34" charset="0"/>
                <a:cs typeface="Arial" panose="020B0604020202020204" pitchFamily="34" charset="0"/>
              </a:rPr>
              <a:t>ve/veya sızma </a:t>
            </a:r>
            <a:r>
              <a:rPr lang="tr-TR" sz="2400" dirty="0" smtClean="0">
                <a:latin typeface="Arial" panose="020B0604020202020204" pitchFamily="34" charset="0"/>
                <a:cs typeface="Arial" panose="020B0604020202020204" pitchFamily="34" charset="0"/>
              </a:rPr>
              <a:t>olmamasına ve</a:t>
            </a:r>
          </a:p>
          <a:p>
            <a:endParaRPr lang="tr-TR" sz="2400" dirty="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-Son tüketim tarihlerine dikkat edilecektir.</a:t>
            </a:r>
            <a:endParaRPr lang="tr-TR" sz="2400" dirty="0">
              <a:latin typeface="Arial" panose="020B0604020202020204" pitchFamily="34" charset="0"/>
              <a:cs typeface="Arial" panose="020B0604020202020204" pitchFamily="34" charset="0"/>
            </a:endParaRPr>
          </a:p>
        </p:txBody>
      </p:sp>
      <p:pic>
        <p:nvPicPr>
          <p:cNvPr id="11" name="Resim 10"/>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20272" y="3212976"/>
            <a:ext cx="1741676" cy="2875666"/>
          </a:xfrm>
          <a:prstGeom prst="rect">
            <a:avLst/>
          </a:prstGeom>
          <a:noFill/>
          <a:ln>
            <a:noFill/>
          </a:ln>
        </p:spPr>
      </p:pic>
      <p:pic>
        <p:nvPicPr>
          <p:cNvPr id="10" name="Resim 9"/>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312840"/>
            <a:ext cx="2596935" cy="2088232"/>
          </a:xfrm>
          <a:prstGeom prst="rect">
            <a:avLst/>
          </a:prstGeom>
          <a:noFill/>
        </p:spPr>
      </p:pic>
    </p:spTree>
    <p:extLst>
      <p:ext uri="{BB962C8B-B14F-4D97-AF65-F5344CB8AC3E}">
        <p14:creationId xmlns:p14="http://schemas.microsoft.com/office/powerpoint/2010/main" val="2961683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34209" y="761503"/>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DAĞITIM</a:t>
            </a:r>
            <a:endParaRPr lang="tr-TR" sz="1800" dirty="0">
              <a:effectLst>
                <a:outerShdw blurRad="38100" dist="38100" dir="2700000" algn="tl">
                  <a:srgbClr val="000000">
                    <a:alpha val="43137"/>
                  </a:srgbClr>
                </a:outerShdw>
              </a:effectLst>
            </a:endParaRPr>
          </a:p>
        </p:txBody>
      </p:sp>
      <p:pic>
        <p:nvPicPr>
          <p:cNvPr id="7"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Düz Bağlayıcı 7"/>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pic>
        <p:nvPicPr>
          <p:cNvPr id="9" name="Resim 8"/>
          <p:cNvPicPr/>
          <p:nvPr/>
        </p:nvPicPr>
        <p:blipFill>
          <a:blip r:embed="rId3">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
        <p:nvSpPr>
          <p:cNvPr id="3" name="Dikdörtgen 2"/>
          <p:cNvSpPr/>
          <p:nvPr/>
        </p:nvSpPr>
        <p:spPr>
          <a:xfrm>
            <a:off x="495839" y="1988840"/>
            <a:ext cx="7998027" cy="3693319"/>
          </a:xfrm>
          <a:prstGeom prst="rect">
            <a:avLst/>
          </a:prstGeom>
        </p:spPr>
        <p:txBody>
          <a:bodyPr wrap="square">
            <a:spAutoFit/>
          </a:bodyPr>
          <a:lstStyle/>
          <a:p>
            <a:pPr algn="just"/>
            <a:r>
              <a:rPr lang="tr-TR" dirty="0" smtClean="0">
                <a:latin typeface="Arial" panose="020B0604020202020204" pitchFamily="34" charset="0"/>
                <a:cs typeface="Arial" panose="020B0604020202020204" pitchFamily="34" charset="0"/>
              </a:rPr>
              <a:t>-Okullarda </a:t>
            </a:r>
            <a:r>
              <a:rPr lang="tr-TR" dirty="0">
                <a:latin typeface="Arial" panose="020B0604020202020204" pitchFamily="34" charset="0"/>
                <a:cs typeface="Arial" panose="020B0604020202020204" pitchFamily="34" charset="0"/>
              </a:rPr>
              <a:t>il/ilçe gıda tarım ve hayvancılık müdürlüğünce herhangi bir nedenle </a:t>
            </a:r>
            <a:r>
              <a:rPr lang="tr-TR" dirty="0" smtClean="0">
                <a:latin typeface="Arial" panose="020B0604020202020204" pitchFamily="34" charset="0"/>
                <a:cs typeface="Arial" panose="020B0604020202020204" pitchFamily="34" charset="0"/>
              </a:rPr>
              <a:t>analize </a:t>
            </a:r>
            <a:r>
              <a:rPr lang="tr-TR" dirty="0">
                <a:latin typeface="Arial" panose="020B0604020202020204" pitchFamily="34" charset="0"/>
                <a:cs typeface="Arial" panose="020B0604020202020204" pitchFamily="34" charset="0"/>
              </a:rPr>
              <a:t>gönderilen sütlerin tüketimi durdurulacaktır. </a:t>
            </a:r>
            <a:r>
              <a:rPr lang="tr-TR" dirty="0" smtClean="0">
                <a:latin typeface="Arial" panose="020B0604020202020204" pitchFamily="34" charset="0"/>
                <a:cs typeface="Arial" panose="020B0604020202020204" pitchFamily="34" charset="0"/>
              </a:rPr>
              <a:t>Yüklenici/alt </a:t>
            </a:r>
            <a:r>
              <a:rPr lang="tr-TR" dirty="0">
                <a:latin typeface="Arial" panose="020B0604020202020204" pitchFamily="34" charset="0"/>
                <a:cs typeface="Arial" panose="020B0604020202020204" pitchFamily="34" charset="0"/>
              </a:rPr>
              <a:t>yükleniciler bu sütlerin yerine okullara farklı parti sütleri teslim edecektir. Analiz sonuçları uygun olan partinin tüketimine devam edilecek uygun olmayan parti ile ilgili mevzuat hükümlerine göre işlem tesis edilecektir.     </a:t>
            </a:r>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a:p>
            <a:pPr algn="just"/>
            <a:r>
              <a:rPr lang="tr-TR" dirty="0" smtClean="0">
                <a:latin typeface="Arial" panose="020B0604020202020204" pitchFamily="34" charset="0"/>
                <a:cs typeface="Arial" panose="020B0604020202020204" pitchFamily="34" charset="0"/>
              </a:rPr>
              <a:t>-Teknik </a:t>
            </a:r>
            <a:r>
              <a:rPr lang="tr-TR" dirty="0">
                <a:latin typeface="Arial" panose="020B0604020202020204" pitchFamily="34" charset="0"/>
                <a:cs typeface="Arial" panose="020B0604020202020204" pitchFamily="34" charset="0"/>
              </a:rPr>
              <a:t>şartnameye uygun olarak teslim alındığı halde, okulların kayıtlı öğrenci sayılarındaki değişiklik, öğrenci devamsızlığı, resmi tatil, hava koşulları, mahalli düzeyde eğitime geçici olarak ara verilmesi gibi çeşitli nedenlerle dağıtımı yapılamayan sütler, il okul sütü komisyonlarınca alınacak kararla, </a:t>
            </a:r>
            <a:r>
              <a:rPr lang="tr-TR" dirty="0" smtClean="0">
                <a:latin typeface="Arial" panose="020B0604020202020204" pitchFamily="34" charset="0"/>
                <a:cs typeface="Arial" panose="020B0604020202020204" pitchFamily="34" charset="0"/>
              </a:rPr>
              <a:t>(öncelik </a:t>
            </a:r>
            <a:r>
              <a:rPr lang="tr-TR" dirty="0">
                <a:latin typeface="Arial" panose="020B0604020202020204" pitchFamily="34" charset="0"/>
                <a:cs typeface="Arial" panose="020B0604020202020204" pitchFamily="34" charset="0"/>
              </a:rPr>
              <a:t>aynı okulda süt dağıtılmayan diğer </a:t>
            </a:r>
            <a:r>
              <a:rPr lang="tr-TR" dirty="0" smtClean="0">
                <a:latin typeface="Arial" panose="020B0604020202020204" pitchFamily="34" charset="0"/>
                <a:cs typeface="Arial" panose="020B0604020202020204" pitchFamily="34" charset="0"/>
              </a:rPr>
              <a:t>günlerde olmak </a:t>
            </a:r>
            <a:r>
              <a:rPr lang="tr-TR" dirty="0">
                <a:latin typeface="Arial" panose="020B0604020202020204" pitchFamily="34" charset="0"/>
                <a:cs typeface="Arial" panose="020B0604020202020204" pitchFamily="34" charset="0"/>
              </a:rPr>
              <a:t>üzere </a:t>
            </a:r>
            <a:r>
              <a:rPr lang="tr-TR" dirty="0" smtClean="0">
                <a:latin typeface="Arial" panose="020B0604020202020204" pitchFamily="34" charset="0"/>
                <a:cs typeface="Arial" panose="020B0604020202020204" pitchFamily="34" charset="0"/>
              </a:rPr>
              <a:t> veli </a:t>
            </a:r>
            <a:r>
              <a:rPr lang="tr-TR" dirty="0">
                <a:latin typeface="Arial" panose="020B0604020202020204" pitchFamily="34" charset="0"/>
                <a:cs typeface="Arial" panose="020B0604020202020204" pitchFamily="34" charset="0"/>
              </a:rPr>
              <a:t>izni olan </a:t>
            </a:r>
            <a:r>
              <a:rPr lang="tr-TR" dirty="0" smtClean="0">
                <a:latin typeface="Arial" panose="020B0604020202020204" pitchFamily="34" charset="0"/>
                <a:cs typeface="Arial" panose="020B0604020202020204" pitchFamily="34" charset="0"/>
              </a:rPr>
              <a:t>öğrencilere, diğer kurumlardaki veli izni olan öğrencilere, </a:t>
            </a:r>
            <a:r>
              <a:rPr lang="tr-TR" dirty="0" err="1" smtClean="0">
                <a:latin typeface="Arial" panose="020B0604020202020204" pitchFamily="34" charset="0"/>
                <a:cs typeface="Arial" panose="020B0604020202020204" pitchFamily="34" charset="0"/>
              </a:rPr>
              <a:t>vb</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mahallinde </a:t>
            </a:r>
            <a:r>
              <a:rPr lang="tr-TR" dirty="0" smtClean="0">
                <a:latin typeface="Arial" panose="020B0604020202020204" pitchFamily="34" charset="0"/>
                <a:cs typeface="Arial" panose="020B0604020202020204" pitchFamily="34" charset="0"/>
              </a:rPr>
              <a:t>değerlendirilecektir.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604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235" y="2231231"/>
            <a:ext cx="6210300" cy="22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14 Dikdörtgen"/>
          <p:cNvSpPr>
            <a:spLocks noChangeArrowheads="1"/>
          </p:cNvSpPr>
          <p:nvPr/>
        </p:nvSpPr>
        <p:spPr bwMode="auto">
          <a:xfrm>
            <a:off x="4086225" y="2564607"/>
            <a:ext cx="29340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r" fontAlgn="base">
              <a:spcBef>
                <a:spcPct val="0"/>
              </a:spcBef>
              <a:spcAft>
                <a:spcPct val="0"/>
              </a:spcAft>
            </a:pPr>
            <a:r>
              <a:rPr lang="tr-TR" altLang="tr-TR" sz="3200" b="1" dirty="0" smtClean="0">
                <a:solidFill>
                  <a:schemeClr val="bg1"/>
                </a:solidFill>
              </a:rPr>
              <a:t>  Kullanılacak Kutular Ve Program Afişi</a:t>
            </a:r>
            <a:endParaRPr lang="tr-TR" altLang="tr-TR" sz="3200" i="0" dirty="0">
              <a:solidFill>
                <a:srgbClr val="FFFFFF"/>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97241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0589"/>
            <a:ext cx="8062185" cy="537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a:off x="1475656" y="935923"/>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2016 YILI OKUL SÜTÜ KUTULARI</a:t>
            </a:r>
            <a:endParaRPr lang="tr-TR" sz="1800" dirty="0">
              <a:effectLst>
                <a:outerShdw blurRad="38100" dist="38100" dir="2700000" algn="tl">
                  <a:srgbClr val="000000">
                    <a:alpha val="43137"/>
                  </a:srgbClr>
                </a:outerShdw>
              </a:effectLst>
            </a:endParaRPr>
          </a:p>
        </p:txBody>
      </p:sp>
      <p:pic>
        <p:nvPicPr>
          <p:cNvPr id="7" name="Picture 5" descr="yeni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Düz Bağlayıcı 7"/>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pic>
        <p:nvPicPr>
          <p:cNvPr id="10" name="Resim 9"/>
          <p:cNvPicPr/>
          <p:nvPr/>
        </p:nvPicPr>
        <p:blipFill>
          <a:blip r:embed="rId4">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Tree>
    <p:extLst>
      <p:ext uri="{BB962C8B-B14F-4D97-AF65-F5344CB8AC3E}">
        <p14:creationId xmlns:p14="http://schemas.microsoft.com/office/powerpoint/2010/main" val="1366762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235" y="2231231"/>
            <a:ext cx="6210300" cy="22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14 Dikdörtgen"/>
          <p:cNvSpPr>
            <a:spLocks noChangeArrowheads="1"/>
          </p:cNvSpPr>
          <p:nvPr/>
        </p:nvSpPr>
        <p:spPr bwMode="auto">
          <a:xfrm>
            <a:off x="4086225" y="2564607"/>
            <a:ext cx="293404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r" fontAlgn="base">
              <a:spcBef>
                <a:spcPct val="0"/>
              </a:spcBef>
              <a:spcAft>
                <a:spcPct val="0"/>
              </a:spcAft>
            </a:pPr>
            <a:r>
              <a:rPr lang="tr-TR" altLang="tr-TR" sz="3600" b="1" dirty="0" smtClean="0">
                <a:solidFill>
                  <a:schemeClr val="bg1"/>
                </a:solidFill>
              </a:rPr>
              <a:t>Türkiye’de ve Dünyada Okul Sütü</a:t>
            </a:r>
            <a:endParaRPr lang="tr-TR" altLang="tr-TR" sz="3000" i="0" dirty="0">
              <a:solidFill>
                <a:srgbClr val="FFFFFF"/>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39147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gdasgokhan.koser\Desktop\2016 OKUL SÜTÜ\afis 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939686"/>
            <a:ext cx="4032449" cy="5611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yeni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Düz Bağlayıcı 5"/>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pic>
        <p:nvPicPr>
          <p:cNvPr id="7" name="Resim 6"/>
          <p:cNvPicPr/>
          <p:nvPr/>
        </p:nvPicPr>
        <p:blipFill>
          <a:blip r:embed="rId4">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
        <p:nvSpPr>
          <p:cNvPr id="8" name="Metin kutusu 7"/>
          <p:cNvSpPr txBox="1"/>
          <p:nvPr/>
        </p:nvSpPr>
        <p:spPr>
          <a:xfrm>
            <a:off x="1360984" y="217056"/>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2016 YILI PROGRAM AFİŞİ</a:t>
            </a:r>
            <a:endParaRPr lang="tr-T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255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235" y="2231231"/>
            <a:ext cx="6210300" cy="22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14 Dikdörtgen"/>
          <p:cNvSpPr>
            <a:spLocks noChangeArrowheads="1"/>
          </p:cNvSpPr>
          <p:nvPr/>
        </p:nvSpPr>
        <p:spPr bwMode="auto">
          <a:xfrm>
            <a:off x="4086225" y="2564607"/>
            <a:ext cx="29340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fontAlgn="base">
              <a:spcBef>
                <a:spcPct val="0"/>
              </a:spcBef>
              <a:spcAft>
                <a:spcPct val="0"/>
              </a:spcAft>
            </a:pPr>
            <a:r>
              <a:rPr lang="tr-TR" altLang="tr-TR" sz="2000" b="1" dirty="0" smtClean="0">
                <a:solidFill>
                  <a:schemeClr val="bg1"/>
                </a:solidFill>
              </a:rPr>
              <a:t>  </a:t>
            </a:r>
          </a:p>
          <a:p>
            <a:pPr algn="ctr" fontAlgn="base">
              <a:spcBef>
                <a:spcPct val="0"/>
              </a:spcBef>
              <a:spcAft>
                <a:spcPct val="0"/>
              </a:spcAft>
            </a:pPr>
            <a:r>
              <a:rPr lang="tr-TR" altLang="tr-TR" sz="2000" b="1" dirty="0" smtClean="0">
                <a:solidFill>
                  <a:schemeClr val="bg1"/>
                </a:solidFill>
              </a:rPr>
              <a:t>İcmaller</a:t>
            </a:r>
          </a:p>
          <a:p>
            <a:pPr algn="ctr" fontAlgn="base">
              <a:spcBef>
                <a:spcPct val="0"/>
              </a:spcBef>
              <a:spcAft>
                <a:spcPct val="0"/>
              </a:spcAft>
            </a:pPr>
            <a:r>
              <a:rPr lang="tr-TR" altLang="tr-TR" sz="2000" b="1" i="0" dirty="0" smtClean="0">
                <a:solidFill>
                  <a:schemeClr val="bg1"/>
                </a:solidFill>
                <a:ea typeface="SimSun" panose="02010600030101010101" pitchFamily="2" charset="-122"/>
                <a:cs typeface="Arial" panose="020B0604020202020204" pitchFamily="34" charset="0"/>
              </a:rPr>
              <a:t>(Mal Muayene ve Kabul Komisyon Raporu)</a:t>
            </a:r>
            <a:endParaRPr lang="tr-TR" altLang="tr-TR" sz="2000" i="0" dirty="0">
              <a:solidFill>
                <a:srgbClr val="FFFFFF"/>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34756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131780" y="3429000"/>
            <a:ext cx="7400659" cy="1800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1600" b="1" dirty="0" smtClean="0">
                <a:latin typeface="Arial" panose="020B0604020202020204" pitchFamily="34" charset="0"/>
                <a:cs typeface="Arial" panose="020B0604020202020204" pitchFamily="34" charset="0"/>
              </a:rPr>
              <a:t>    -</a:t>
            </a:r>
            <a:r>
              <a:rPr lang="tr-TR" sz="1400" b="1" dirty="0" smtClean="0">
                <a:latin typeface="Arial" panose="020B0604020202020204" pitchFamily="34" charset="0"/>
                <a:cs typeface="Arial" panose="020B0604020202020204" pitchFamily="34" charset="0"/>
              </a:rPr>
              <a:t>Okul müdürlüklerince; </a:t>
            </a:r>
            <a:r>
              <a:rPr lang="tr-TR" sz="1400" dirty="0" smtClean="0">
                <a:latin typeface="Arial" panose="020B0604020202020204" pitchFamily="34" charset="0"/>
                <a:cs typeface="Arial" panose="020B0604020202020204" pitchFamily="34" charset="0"/>
              </a:rPr>
              <a:t>kesinleşen icmallerin modülden alınarak kontrol edilmesi ve </a:t>
            </a:r>
          </a:p>
          <a:p>
            <a:pPr algn="ctr"/>
            <a:r>
              <a:rPr lang="tr-TR" sz="1400" dirty="0" smtClean="0">
                <a:latin typeface="Arial" panose="020B0604020202020204" pitchFamily="34" charset="0"/>
                <a:cs typeface="Arial" panose="020B0604020202020204" pitchFamily="34" charset="0"/>
              </a:rPr>
              <a:t>okul sütü komisyonunca imzalanması,</a:t>
            </a:r>
          </a:p>
          <a:p>
            <a:pPr algn="ctr"/>
            <a:r>
              <a:rPr lang="tr-TR" sz="1400" b="1" dirty="0" smtClean="0">
                <a:latin typeface="Arial" panose="020B0604020202020204" pitchFamily="34" charset="0"/>
                <a:cs typeface="Arial" panose="020B0604020202020204" pitchFamily="34" charset="0"/>
              </a:rPr>
              <a:t>   -İlçe milli eğitim </a:t>
            </a:r>
            <a:r>
              <a:rPr lang="tr-TR" sz="1400" b="1" dirty="0">
                <a:latin typeface="Arial" panose="020B0604020202020204" pitchFamily="34" charset="0"/>
                <a:cs typeface="Arial" panose="020B0604020202020204" pitchFamily="34" charset="0"/>
              </a:rPr>
              <a:t>m</a:t>
            </a:r>
            <a:r>
              <a:rPr lang="tr-TR" sz="1400" b="1" dirty="0" smtClean="0">
                <a:latin typeface="Arial" panose="020B0604020202020204" pitchFamily="34" charset="0"/>
                <a:cs typeface="Arial" panose="020B0604020202020204" pitchFamily="34" charset="0"/>
              </a:rPr>
              <a:t>üdürlüklerince</a:t>
            </a:r>
            <a:r>
              <a:rPr lang="tr-TR" sz="1400" b="1" dirty="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kesinleşen icmallerin </a:t>
            </a:r>
            <a:r>
              <a:rPr lang="tr-TR" sz="1400" dirty="0" smtClean="0">
                <a:latin typeface="Arial" panose="020B0604020202020204" pitchFamily="34" charset="0"/>
                <a:cs typeface="Arial" panose="020B0604020202020204" pitchFamily="34" charset="0"/>
              </a:rPr>
              <a:t>modülden alınarak kontrol edilmesi ve ilçe  okul sütü komisyonunca imzalanması,</a:t>
            </a:r>
          </a:p>
          <a:p>
            <a:pPr algn="ctr"/>
            <a:r>
              <a:rPr lang="tr-TR" sz="1400" b="1" dirty="0" smtClean="0">
                <a:latin typeface="Arial" panose="020B0604020202020204" pitchFamily="34" charset="0"/>
                <a:cs typeface="Arial" panose="020B0604020202020204" pitchFamily="34" charset="0"/>
              </a:rPr>
              <a:t>-</a:t>
            </a:r>
            <a:r>
              <a:rPr lang="tr-TR" sz="1400" b="1" dirty="0">
                <a:latin typeface="Arial" panose="020B0604020202020204" pitchFamily="34" charset="0"/>
                <a:cs typeface="Arial" panose="020B0604020202020204" pitchFamily="34" charset="0"/>
              </a:rPr>
              <a:t>İl milli eğitim </a:t>
            </a:r>
            <a:r>
              <a:rPr lang="tr-TR" sz="1400" b="1" dirty="0" smtClean="0">
                <a:latin typeface="Arial" panose="020B0604020202020204" pitchFamily="34" charset="0"/>
                <a:cs typeface="Arial" panose="020B0604020202020204" pitchFamily="34" charset="0"/>
              </a:rPr>
              <a:t>müdürlüklerince</a:t>
            </a:r>
            <a:r>
              <a:rPr lang="tr-TR" sz="1400" b="1" dirty="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kesinleşen icmallerin </a:t>
            </a:r>
            <a:r>
              <a:rPr lang="tr-TR" sz="1400" dirty="0" smtClean="0">
                <a:latin typeface="Arial" panose="020B0604020202020204" pitchFamily="34" charset="0"/>
                <a:cs typeface="Arial" panose="020B0604020202020204" pitchFamily="34" charset="0"/>
              </a:rPr>
              <a:t>modülden alınarak kontrol edilmesi ve </a:t>
            </a:r>
            <a:r>
              <a:rPr lang="tr-TR" sz="1400" b="1" dirty="0" smtClean="0">
                <a:latin typeface="Arial" panose="020B0604020202020204" pitchFamily="34" charset="0"/>
                <a:cs typeface="Arial" panose="020B0604020202020204" pitchFamily="34" charset="0"/>
              </a:rPr>
              <a:t>il okul sütü komisyonunca </a:t>
            </a:r>
            <a:r>
              <a:rPr lang="tr-TR" sz="1400" dirty="0" smtClean="0">
                <a:latin typeface="Arial" panose="020B0604020202020204" pitchFamily="34" charset="0"/>
                <a:cs typeface="Arial" panose="020B0604020202020204" pitchFamily="34" charset="0"/>
              </a:rPr>
              <a:t>imzalanması, </a:t>
            </a:r>
          </a:p>
          <a:p>
            <a:pPr algn="ctr"/>
            <a:endParaRPr lang="tr-TR" sz="1600" dirty="0" smtClean="0"/>
          </a:p>
        </p:txBody>
      </p:sp>
      <p:sp>
        <p:nvSpPr>
          <p:cNvPr id="7" name="Yuvarlatılmış Dikdörtgen 6"/>
          <p:cNvSpPr/>
          <p:nvPr/>
        </p:nvSpPr>
        <p:spPr>
          <a:xfrm>
            <a:off x="1131781" y="5517232"/>
            <a:ext cx="7400658"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1600" b="1" dirty="0">
                <a:latin typeface="Arial" panose="020B0604020202020204" pitchFamily="34" charset="0"/>
                <a:cs typeface="Arial" panose="020B0604020202020204" pitchFamily="34" charset="0"/>
              </a:rPr>
              <a:t>Islak imzalı icmallerin belirtilen takvime uygun olarak </a:t>
            </a:r>
          </a:p>
          <a:p>
            <a:pPr algn="ctr"/>
            <a:r>
              <a:rPr lang="tr-TR" sz="1600" b="1" dirty="0">
                <a:latin typeface="Arial" panose="020B0604020202020204" pitchFamily="34" charset="0"/>
                <a:cs typeface="Arial" panose="020B0604020202020204" pitchFamily="34" charset="0"/>
              </a:rPr>
              <a:t>Gıda Tarım ve Hayvancılık Bakanlığı Hayvancılık Genel Müdürlüğüne gönderilmesi</a:t>
            </a:r>
          </a:p>
        </p:txBody>
      </p:sp>
      <p:sp>
        <p:nvSpPr>
          <p:cNvPr id="8" name="Yuvarlatılmış Dikdörtgen 7"/>
          <p:cNvSpPr/>
          <p:nvPr/>
        </p:nvSpPr>
        <p:spPr>
          <a:xfrm>
            <a:off x="1290733" y="908721"/>
            <a:ext cx="6960419" cy="79208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Gıda Tarım ve Hayvancılık Bakanlığı tarafından </a:t>
            </a:r>
            <a:r>
              <a:rPr lang="tr-TR" dirty="0">
                <a:latin typeface="Arial" panose="020B0604020202020204" pitchFamily="34" charset="0"/>
                <a:cs typeface="Arial" panose="020B0604020202020204" pitchFamily="34" charset="0"/>
              </a:rPr>
              <a:t>aylık ödeme </a:t>
            </a:r>
            <a:r>
              <a:rPr lang="tr-TR" dirty="0" smtClean="0">
                <a:latin typeface="Arial" panose="020B0604020202020204" pitchFamily="34" charset="0"/>
                <a:cs typeface="Arial" panose="020B0604020202020204" pitchFamily="34" charset="0"/>
              </a:rPr>
              <a:t>takviminin belirlenerek Okul Sütü Modülünde ilan edilmesi.</a:t>
            </a:r>
            <a:endParaRPr lang="tr-TR" dirty="0">
              <a:latin typeface="Arial" panose="020B0604020202020204" pitchFamily="34" charset="0"/>
              <a:cs typeface="Arial" panose="020B0604020202020204" pitchFamily="34" charset="0"/>
            </a:endParaRPr>
          </a:p>
        </p:txBody>
      </p:sp>
      <p:pic>
        <p:nvPicPr>
          <p:cNvPr id="10"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Düz Bağlayıcı 10"/>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sp>
        <p:nvSpPr>
          <p:cNvPr id="12" name="Metin kutusu 11"/>
          <p:cNvSpPr txBox="1"/>
          <p:nvPr/>
        </p:nvSpPr>
        <p:spPr>
          <a:xfrm>
            <a:off x="1396007" y="188640"/>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İCMALLER</a:t>
            </a:r>
            <a:endParaRPr lang="tr-TR" sz="1800" dirty="0">
              <a:effectLst>
                <a:outerShdw blurRad="38100" dist="38100" dir="2700000" algn="tl">
                  <a:srgbClr val="000000">
                    <a:alpha val="43137"/>
                  </a:srgbClr>
                </a:outerShdw>
              </a:effectLst>
            </a:endParaRPr>
          </a:p>
        </p:txBody>
      </p:sp>
      <p:sp>
        <p:nvSpPr>
          <p:cNvPr id="15" name="Yuvarlatılmış Dikdörtgen 14"/>
          <p:cNvSpPr/>
          <p:nvPr/>
        </p:nvSpPr>
        <p:spPr>
          <a:xfrm>
            <a:off x="1131781" y="1905135"/>
            <a:ext cx="7185160" cy="12961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tr-TR" sz="1600" dirty="0" smtClean="0">
                <a:latin typeface="Arial" panose="020B0604020202020204" pitchFamily="34" charset="0"/>
                <a:cs typeface="Arial" panose="020B0604020202020204" pitchFamily="34" charset="0"/>
              </a:rPr>
              <a:t>-Modülün teslimat girişlerine kapatılması,</a:t>
            </a:r>
          </a:p>
          <a:p>
            <a:pPr algn="ctr"/>
            <a:r>
              <a:rPr lang="tr-TR" sz="1600" dirty="0" smtClean="0">
                <a:latin typeface="Arial" panose="020B0604020202020204" pitchFamily="34" charset="0"/>
                <a:cs typeface="Arial" panose="020B0604020202020204" pitchFamily="34" charset="0"/>
              </a:rPr>
              <a:t>-İl/ilçe/okul müdürlüklerince </a:t>
            </a:r>
            <a:r>
              <a:rPr lang="tr-TR" sz="1600" dirty="0">
                <a:latin typeface="Arial" panose="020B0604020202020204" pitchFamily="34" charset="0"/>
                <a:cs typeface="Arial" panose="020B0604020202020204" pitchFamily="34" charset="0"/>
              </a:rPr>
              <a:t>m</a:t>
            </a:r>
            <a:r>
              <a:rPr lang="tr-TR" sz="1600" dirty="0" smtClean="0">
                <a:latin typeface="Arial" panose="020B0604020202020204" pitchFamily="34" charset="0"/>
                <a:cs typeface="Arial" panose="020B0604020202020204" pitchFamily="34" charset="0"/>
              </a:rPr>
              <a:t>odülden icmal alınarak kontrol edilmesi,</a:t>
            </a:r>
          </a:p>
          <a:p>
            <a:pPr algn="ctr"/>
            <a:r>
              <a:rPr lang="tr-TR" sz="1600" dirty="0" smtClean="0">
                <a:latin typeface="Arial" panose="020B0604020202020204" pitchFamily="34" charset="0"/>
                <a:cs typeface="Arial" panose="020B0604020202020204" pitchFamily="34" charset="0"/>
              </a:rPr>
              <a:t>il </a:t>
            </a:r>
            <a:r>
              <a:rPr lang="tr-TR" sz="1600" dirty="0">
                <a:latin typeface="Arial" panose="020B0604020202020204" pitchFamily="34" charset="0"/>
                <a:cs typeface="Arial" panose="020B0604020202020204" pitchFamily="34" charset="0"/>
              </a:rPr>
              <a:t>m</a:t>
            </a:r>
            <a:r>
              <a:rPr lang="tr-TR" sz="1600" dirty="0" smtClean="0">
                <a:latin typeface="Arial" panose="020B0604020202020204" pitchFamily="34" charset="0"/>
                <a:cs typeface="Arial" panose="020B0604020202020204" pitchFamily="34" charset="0"/>
              </a:rPr>
              <a:t>illi eğitim müdürlüğünce firma ile mutabakata varılması </a:t>
            </a:r>
          </a:p>
          <a:p>
            <a:pPr algn="ctr"/>
            <a:r>
              <a:rPr lang="tr-TR" sz="1600" dirty="0" smtClean="0">
                <a:latin typeface="Arial" panose="020B0604020202020204" pitchFamily="34" charset="0"/>
                <a:cs typeface="Arial" panose="020B0604020202020204" pitchFamily="34" charset="0"/>
              </a:rPr>
              <a:t>-Var olabilecek hataların düzeltilmesi amacıyla modülün veri girişlerine kısa süreli olarak açılması.</a:t>
            </a:r>
            <a:endParaRPr lang="tr-TR" sz="1600" dirty="0">
              <a:latin typeface="Arial" panose="020B0604020202020204" pitchFamily="34" charset="0"/>
              <a:cs typeface="Arial" panose="020B0604020202020204" pitchFamily="34" charset="0"/>
            </a:endParaRPr>
          </a:p>
        </p:txBody>
      </p:sp>
      <p:pic>
        <p:nvPicPr>
          <p:cNvPr id="9" name="Resim 8"/>
          <p:cNvPicPr/>
          <p:nvPr/>
        </p:nvPicPr>
        <p:blipFill>
          <a:blip r:embed="rId3">
            <a:clrChange>
              <a:clrFrom>
                <a:srgbClr val="FFFFFF"/>
              </a:clrFrom>
              <a:clrTo>
                <a:srgbClr val="FFFFFF">
                  <a:alpha val="0"/>
                </a:srgbClr>
              </a:clrTo>
            </a:clrChange>
          </a:blip>
          <a:srcRect/>
          <a:stretch>
            <a:fillRect/>
          </a:stretch>
        </p:blipFill>
        <p:spPr bwMode="auto">
          <a:xfrm>
            <a:off x="8022213" y="669"/>
            <a:ext cx="1121787" cy="936104"/>
          </a:xfrm>
          <a:prstGeom prst="rect">
            <a:avLst/>
          </a:prstGeom>
          <a:noFill/>
          <a:ln w="9525">
            <a:noFill/>
            <a:miter lim="800000"/>
            <a:headEnd/>
            <a:tailEnd/>
          </a:ln>
        </p:spPr>
      </p:pic>
    </p:spTree>
    <p:extLst>
      <p:ext uri="{BB962C8B-B14F-4D97-AF65-F5344CB8AC3E}">
        <p14:creationId xmlns:p14="http://schemas.microsoft.com/office/powerpoint/2010/main" val="2337273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2.37-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 y="-1"/>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1"/>
          <p:cNvSpPr>
            <a:spLocks noChangeArrowheads="1"/>
          </p:cNvSpPr>
          <p:nvPr/>
        </p:nvSpPr>
        <p:spPr bwMode="auto">
          <a:xfrm>
            <a:off x="641139" y="1700808"/>
            <a:ext cx="784143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Trebuchet MS" pitchFamily="34" charset="0"/>
              </a:defRPr>
            </a:lvl1pPr>
            <a:lvl2pPr marL="742950" indent="-285750" eaLnBrk="0" hangingPunct="0">
              <a:defRPr sz="2400" i="1">
                <a:solidFill>
                  <a:schemeClr val="tx1"/>
                </a:solidFill>
                <a:latin typeface="Trebuchet MS" pitchFamily="34" charset="0"/>
              </a:defRPr>
            </a:lvl2pPr>
            <a:lvl3pPr marL="1143000" indent="-228600" eaLnBrk="0" hangingPunct="0">
              <a:defRPr sz="2400" i="1">
                <a:solidFill>
                  <a:schemeClr val="tx1"/>
                </a:solidFill>
                <a:latin typeface="Trebuchet MS" pitchFamily="34" charset="0"/>
              </a:defRPr>
            </a:lvl3pPr>
            <a:lvl4pPr marL="1600200" indent="-228600" eaLnBrk="0" hangingPunct="0">
              <a:defRPr sz="2400" i="1">
                <a:solidFill>
                  <a:schemeClr val="tx1"/>
                </a:solidFill>
                <a:latin typeface="Trebuchet MS" pitchFamily="34" charset="0"/>
              </a:defRPr>
            </a:lvl4pPr>
            <a:lvl5pPr marL="2057400" indent="-228600" eaLnBrk="0" hangingPunct="0">
              <a:defRPr sz="2400" i="1">
                <a:solidFill>
                  <a:schemeClr val="tx1"/>
                </a:solidFill>
                <a:latin typeface="Trebuchet MS" pitchFamily="34" charset="0"/>
              </a:defRPr>
            </a:lvl5pPr>
            <a:lvl6pPr marL="2514600" indent="-228600" eaLnBrk="0" fontAlgn="base" hangingPunct="0">
              <a:spcBef>
                <a:spcPct val="0"/>
              </a:spcBef>
              <a:spcAft>
                <a:spcPct val="0"/>
              </a:spcAft>
              <a:defRPr sz="2400" i="1">
                <a:solidFill>
                  <a:schemeClr val="tx1"/>
                </a:solidFill>
                <a:latin typeface="Trebuchet MS" pitchFamily="34" charset="0"/>
              </a:defRPr>
            </a:lvl6pPr>
            <a:lvl7pPr marL="2971800" indent="-228600" eaLnBrk="0" fontAlgn="base" hangingPunct="0">
              <a:spcBef>
                <a:spcPct val="0"/>
              </a:spcBef>
              <a:spcAft>
                <a:spcPct val="0"/>
              </a:spcAft>
              <a:defRPr sz="2400" i="1">
                <a:solidFill>
                  <a:schemeClr val="tx1"/>
                </a:solidFill>
                <a:latin typeface="Trebuchet MS" pitchFamily="34" charset="0"/>
              </a:defRPr>
            </a:lvl7pPr>
            <a:lvl8pPr marL="3429000" indent="-228600" eaLnBrk="0" fontAlgn="base" hangingPunct="0">
              <a:spcBef>
                <a:spcPct val="0"/>
              </a:spcBef>
              <a:spcAft>
                <a:spcPct val="0"/>
              </a:spcAft>
              <a:defRPr sz="2400" i="1">
                <a:solidFill>
                  <a:schemeClr val="tx1"/>
                </a:solidFill>
                <a:latin typeface="Trebuchet MS" pitchFamily="34" charset="0"/>
              </a:defRPr>
            </a:lvl8pPr>
            <a:lvl9pPr marL="3886200" indent="-228600" eaLnBrk="0" fontAlgn="base" hangingPunct="0">
              <a:spcBef>
                <a:spcPct val="0"/>
              </a:spcBef>
              <a:spcAft>
                <a:spcPct val="0"/>
              </a:spcAft>
              <a:defRPr sz="2400" i="1">
                <a:solidFill>
                  <a:schemeClr val="tx1"/>
                </a:solidFill>
                <a:latin typeface="Trebuchet MS" pitchFamily="34" charset="0"/>
              </a:defRPr>
            </a:lvl9pPr>
          </a:lstStyle>
          <a:p>
            <a:pPr algn="ctr" eaLnBrk="1" hangingPunct="1"/>
            <a:r>
              <a:rPr lang="tr-TR" altLang="tr-TR" sz="2800" b="1" i="0" dirty="0">
                <a:solidFill>
                  <a:schemeClr val="bg1"/>
                </a:solidFill>
                <a:effectLst>
                  <a:outerShdw blurRad="38100" dist="38100" dir="2700000" algn="tl">
                    <a:srgbClr val="000000">
                      <a:alpha val="43137"/>
                    </a:srgbClr>
                  </a:outerShdw>
                </a:effectLst>
                <a:latin typeface="+mj-lt"/>
              </a:rPr>
              <a:t>T.C.</a:t>
            </a:r>
            <a:br>
              <a:rPr lang="tr-TR" altLang="tr-TR" sz="2800" b="1" i="0" dirty="0">
                <a:solidFill>
                  <a:schemeClr val="bg1"/>
                </a:solidFill>
                <a:effectLst>
                  <a:outerShdw blurRad="38100" dist="38100" dir="2700000" algn="tl">
                    <a:srgbClr val="000000">
                      <a:alpha val="43137"/>
                    </a:srgbClr>
                  </a:outerShdw>
                </a:effectLst>
                <a:latin typeface="+mj-lt"/>
              </a:rPr>
            </a:br>
            <a:r>
              <a:rPr lang="tr-TR" altLang="tr-TR" sz="2800" b="1" i="0" dirty="0">
                <a:solidFill>
                  <a:schemeClr val="bg1"/>
                </a:solidFill>
                <a:effectLst>
                  <a:outerShdw blurRad="38100" dist="38100" dir="2700000" algn="tl">
                    <a:srgbClr val="000000">
                      <a:alpha val="43137"/>
                    </a:srgbClr>
                  </a:outerShdw>
                </a:effectLst>
                <a:latin typeface="+mj-lt"/>
              </a:rPr>
              <a:t>GIDA TARIM VE HAYVANCILIK BAKANLIĞI</a:t>
            </a:r>
          </a:p>
          <a:p>
            <a:pPr algn="ctr" eaLnBrk="1" hangingPunct="1"/>
            <a:r>
              <a:rPr lang="tr-TR" altLang="tr-TR" sz="2800" b="1" i="0" dirty="0" smtClean="0">
                <a:solidFill>
                  <a:schemeClr val="bg1"/>
                </a:solidFill>
                <a:effectLst>
                  <a:outerShdw blurRad="38100" dist="38100" dir="2700000" algn="tl">
                    <a:srgbClr val="000000">
                      <a:alpha val="43137"/>
                    </a:srgbClr>
                  </a:outerShdw>
                </a:effectLst>
                <a:latin typeface="+mj-lt"/>
              </a:rPr>
              <a:t>Hayvancılık Genel Müdürlüğü</a:t>
            </a:r>
          </a:p>
        </p:txBody>
      </p:sp>
    </p:spTree>
    <p:extLst>
      <p:ext uri="{BB962C8B-B14F-4D97-AF65-F5344CB8AC3E}">
        <p14:creationId xmlns:p14="http://schemas.microsoft.com/office/powerpoint/2010/main" val="3196317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REBQREhQVFBUQFxUSFRgVFRUUGxUVFBUWFhQWGBcaHCggGBslHBQUITEhJSkrMC4wGB8zODMsNygtLisBCgoKDg0OGxAQGywkICYsLCw0LDQsLCwsLDAsLCwsLCwsLC8vNC0vLywsLCwsLCwsLCwsLCwsLCwsLCwsLCwsLP/AABEIAKkBKQMBEQACEQEDEQH/xAAcAAEAAgIDAQAAAAAAAAAAAAAABgcEBQECAwj/xABCEAABAwIACwQGCAUEAwAAAAABAAIDBBEFBgcSITFBUWFxoRMigZEyQlJykrEUIzNTYqKywTRDgpPCc8PR0mPT8P/EABsBAQACAwEBAAAAAAAAAAAAAAAEBQEDBgIH/8QANxEAAgECAgYIBQUBAAMBAAAAAAECAwQRIQUGEjFRYSJBcYGRscHRExQyoeEjM0JS8BY0Q3IV/9oADAMBAAIRAxEAPwDYQ4+1NFPLTuDZo4ZJI2h9w5rWOLQA8axo2gqr+bnTk4vM7r/n7e8owrQbjKUU3hmsWuHszbRZWmW71M4HhID82hbVfx60Q5apVMejUXgw7K0zZSuPOUD/ABT5+P8AULVKp11V4P3MqjyrU7iBJDKy+0ZrwOekHovUb6D3pmirqrcxWMJRfiv94ktwPjFTVY+ola8+z6LhzY6zvGykwqwn9LKO6sLi2eFaDXPq8dxtFsIgQBAEAQBAEAQBAEAQBAEAQBAEAQBAEAQBAEAQBAEAQBAEAQBAEAQBAUHlDp8zCdQLek5r+eexrj1JVLdLCqz6doGpt2FPlivBsjijlwEAQwctcQQQbEG4I0WI1EIngYlFSWDRLMB5Qquns1zu3YNktybcH+l53UqneVI78yivNXbSvnBbD5bvDd4YE9wNlKpJrCXOgcfbGc2/B7Rq4kBTad5TlvyOXutXLujnDprlv8H6YkspK+KUZ0UjJBvY5rvkVJUk9zKSpRqU3hOLT5rAybr0azFqcIwxC8ksbAPbe1vzK8uUVvZtp0KtR4Qi32Js0tbj1QRa6hrjujDpOrQR1WqVzSj1lhS0JfVN1Nrty8yP12VeBt+xhkkP4y2MHyzj0WiV9Bbky0o6q3Ev3JqPZi36eZH63KnVO+zZFGOTnnzJt0WiV9N7kkWlHVW2j+5KUvBL/d5oazHKul9KpkHuERfoAWmVzVf8i0paEsae6mn25+Z2wZjnWwOu2oe8bWykyg8O8bjwISFzUj1nm40JZVlg6aXNZeWXiiwMC5UoHi1Sx0LtpaDIw+XeHKx5qdTvYP6sjl7vVe4pvGi1JeD9vuSCkx2oJfRqWD386P8AWAt0bik/5FXV0NfUs5Un3Z+WJvo5A4AtIIOkEG4PIreVrTTwZ2QwEB41VWyJudI9rGja9waPMlYckt57p051HhBNvksTTTY6ULTY1Mf9N3dWgrU7ikv5E+Oh76WapS8vM7Q440L9VVEPedmfqsiuKb/kjE9E3sN9KXhj5G3p6pkgzo3teN7XBw8wtqae4gzpyg8JJp8z2WTwEAQBAEAQBAEAQBAEAQBAEBTOWCnza9j7aJIWm/FrntPQNVTfL9RPkd/qrUxtJR4Sf3SIMoZ04QBAEAQBDAQNJncyuOgk+ZWdpnhUoLdFeB0WD3gEAQBDIQBAEMBAbTAmMVTRm8Ermg62mzmnm06PHWttOtOn9LIN5oy2u1+rHF8dz8STNyqVlrZlOTvzJPlnqR89Pgim/wCVtMfql4r2NdhDKDXS6O1EYOyJob+Y3cPNa5XdV9eBLoau2NLNx2u1+m4jdTUvkdnSPc9297i4+ZUdyb3suKdGnTWEIpLksDyWDYEB6U9Q+N2fG5zHDU5ri0jxGlZUmtzPFSlTqLZnFNc1iTvFbKVLE5sdX9bGdGfbvs4m3pjrxOpTaN41lPNHMaS1apTi523Rlw6n7eXYW7DK17Q5pDmuAc0jSCCLgg7rK0TxzRwsouLcZLBo7oYCAIAgCAIAgCAIAgCAICsMtNPoppP9Rh8cwt+TlXX8dzOx1SqdKrDsfmVeq47UIAgCAIAgCAIAgCAIAgCAIAgCAIAgCAIAgCAIAhguvJPhDtaAMJuad7o9J9U2e3w7xH9KuLOe1Tw4HznWS3VK9clukk/R+RNFKKAIAgCAIAgCAIAgCAIAgIPlfps6ga/7qVjvBzXM+bgol6safedFqxU2b3Z4xa8n6FMKoPoYQyEAQBAEAQBAEAQBDAQBDIQBAEAQBAEAQBAEAQBASzJ1jIKKptIbQz2a8+yRfMfyFyDwN9ilWtb4csHuZQaf0a7uhtQXSjmua617F5NcCLjSDpBG0K4PnBygCAIAgCAIAgCAIAgCAjuUKm7TBtQPZaJP7bmvPRpWi5WNKRaaFqfDvqT54eKw9SglSH1EIZCAIAgCAIAhg3WL+KtTW6YWdzUZH91g8fW5AFbqdCdTcisvtL21nlUlnwWb/HeT3B2SeIC8873HdGGsA4XdnE9FNhYR/kzma+tdWX7UEu3P29Tbtya0NvQkPEyO/Zbfk6XAgPWO/bx2l4Iw6zJZSu+zkmjPNrx5EX6rw7Gm9zaJFPWm7j9cYy7mvX0IphnJnVQguiLaho9nuP8AgJsfAkqNOynH6cy7tNZ7aq8KqcH4rx/BC5oXMcWvaWuboLXAtIO4g6QojTTwZ0cKkakVKDxXFHRYPYQBAEAQBAEAQBAEAQwTHFDH6WjAikHbQjQBfvsH4SdY/CfAhS6F1KGTzRzulNX6V03UpPZn9n28+ZZNBj3Qyi4naw7RICwjxOg+BKnxuaUus5GtoS+pPB02+zMzaLGalmmEEMrZHkF1mXcAG6yXWtu27V7jWhJ7KZHraOuaNP4lSDit2eX23m4W0hBAEAQBAEAQBAEBiYXpu1p5ovvI3s+JpH7rzNYxaN1vU+HVjPg0/BnzWufPr4QyEAQBAEAQwTzJ7iR9JtU1APYg9xmrtSNp3M+fznWttt9KW45bTmnPl26FB9Lrf9fz5eVvwxNY0NaA1rRYAAAADUABqCs0sMkcJKTk8ZPFnE8zWNL3uDWtBLnOIAAGsknUEbSWLMxjKclGKxb6ivsP5UY2EspY+1I0do+7WX4NHecPJQat6llBYnUWOq9Wotq4lsrgs37L7kRqsole83ErYxuZGy35gT1UV3lV9ZfU9XLCCzi32t+mB1p8odew3MweNzo47eYaD1RXlVdZmpq5YSWCg12N+uJnVWONPXNDMIUwDtQmgNns/pdrHC55L27iFXKou9EWGhriylt2dXL+stz717LtIzhXBfZWfHI2aF5syRmjTa+a9p0xvtpzT4XUedPZzTxXEubS8+L0JxcZrfF+afWuaNctZOCAIAgCAIAgCAIAgCAICwsjNLepnl+7jDP7jgf9sqdYR6TZyWtlXCjTp8Xj4L8luq0OGCAIAgCAIAgCAIAgPmvC9P2dRNGNUcsjPheW/sqCosJtcz67Z1PiW9Ob64p/YxF4JIQBAEAQG3xTwMayrjg9UnOkI2Rt0u89AHEhbaFP4k0iu0peq0tpVOvcu17vc+g4IWsa1jAGtYA1oGgBoFgBwsrxJJYI+WSm5ycpPFvM7krJ5KRygY3OrJTFGbU8Zs238wj1zw3Dx1qoubhzeytx9E0HoeNrTVWoum/ty7ePgRBRDoggCAIYO7JS0EAkBwsRsI4jbvWU2jxKnGTTa3buR0WDYEMYhDIQBAEAQBAEAQBAEBbmRmltTTy20yShnMRtBHWQq0sY9BvmcDrVV2riEOEcfF/gsNTjlwgCAIAgCAIAgCAICgsoVP2eE6gb3Nf8bGuPUlUt0sKrPp2gam3YU3wxXg2R1Ry4CAIAgCAtLIxQDNqKg6yWwt4ADPf55zPJWVhHJyOI1srvbp0eTl45LyZZisDkCK5S8KmnoH5ps6ciFvAOBL/ytcL8Qo11U2Kb55FzoG1Vxex2t0ek+7d98Ci1TH0wIZCAIAgCAIDYYvlv0uAPAcx0jGPB1Fj3Br+hK90sNtYkLSG18tPZeDSbXas15G2x4xUdQS3F3QSE9m7cdeY78Q6jTvttuKDpvLcQdDaWje09mWU1vXHmv9kRlRy6xOQ0kEgGw18L6r7kwMOSTwxOEPQQBAEAQBAEMF75NKbs8GQ31vz5D/U92b+UNV1axwpI+Zaeqbd/Uw6sF4JEoUgpwgCAIAgCAIAgCAICmcr9Pm17XbJIWG/FrntPQNVVfLCafI7/AFVqbVpKPCT+6RBlCOnCAIAgCAurJIwDB1x60shPOzR8gFb2X7XefOdZm3fP/wCUTRSznysstUxzaVmwmV3wiMD9RVffvKK7TsNUoLbqy5RXn7FXKtO2CAIAgCAIAhg9aWF73gRNc5+toYC43G4DSvUU28jVWnTjBuo0lzeCPoysomVMBjmZdsrRnNOsEi/gQduwhXzipxwZ8mpVp29XbpvBp7/91MjGCsmtHEbyZ852Z5s3h3W2v43UeFnTjvzLi41kvKqwi1Hs3+L9CH5TsKs7RtDTtayKn7zwwBoMpGqwFu6D5uO5RLyosfhx3IvtXbSbi7us25S3Y5vD8+hBVCOpCAIAgCAIAhg+ksCUnY00MP3UbGcy1oBK6CEdmKR8huavxa06nFt+LM1ejQEAQBAEAQBAEAQBAVflqp/4aTZ9aw/kLf8AJV1+vpZ2OqVTpVYdj8/wVgq47UIAgCAIC4MjlRejljvpjmJ5B7G26tcrWxeMGuZ8/wBaqeF1GfGPk2T5TTmSuctFNeCnl9iR0fxtzv8AbUC/XRTOr1Tq4V6lPik/B/kqdVh3YQBAEAQBAZ2CKiGOTOqITOz2RIY/G4Fzy0L3TcU+ksSJeUq9SGFGew+OGJbGLWOeDQ0MjApb7HMDAeJe24PMlWlK5o7lkcLf6G0ltbc8anNPH7PPwJnT1DZGh7HNe12kOaQ4HkRoKlJp5ooJwlCWzJNPg8j0eNBsbcd3FZPJ89Y1YEmpKlzJruLyXtk2Sgm5dz3jYfAmjrUpQl0j6nou+o3VBOllhgmuHLs4GnWkswgCAIAgCAIYPpPBFc2ogjmYbtlY13K40jmDceC6CElKKaPkFxRlQqypy3p4GYvRpCAIAgCAIAgCAIAgINlfps6ga/7qVhPJzXN+ZCh3scaePM6PVipsXuzxi15P0KZVSfQghkIAgCAnOSPCgirHQnVUtsPfju5vQv8AMKbZTwns8TmNaLV1LZVV/B/Z5eeBcqtTgDR464JNXQzRNF32z2e+zvAeNi3xWmvT26bRYaKu/lbuFR7scH2PL8nz6qM+qoIZCAIAgCAIAgLhyO1WdRyRn+VKbcGva0jqHK1sXjTw5nz7Wmls3cZrrj5Nr2NXjDlKlirHspxG+GM5hzge85p77g4EWF9A1jRfatdW8cZ4R3Eyw1ap1rZTrNqTzy6k92X+3nlhHHajwhAYKuJ8LtbJGWlEbtjhqdbeLG/VYlc06sdmawPdHQl5YVvi201LinliuHD7ldTMDXEBwcAbBzb2cNhFwD5i6gNYM66nJyim1hy4HRYNgQBAEAQBASvErHWSgPZuBkgcblt9LCdbmE9WnQeGlSre5dPJ7ig0voSF704PZnx6n2+5cOBMPwVjM+CQOt6TdTm+806Rz1K1p1IzWMWcFd2Ve1ls1o4c+p9jNmvZFCAIAgCAIAgCAICO5QqbtMGVA9lof/be156NK0XMcaTLTQtT4d9TfPDxWHqUEqQ+ohDIQBAEB60lQ6KRsjDZ0bg9p3FpuPksxk4vFGqtSjVpunJYprA+h8XcMMrKaOdnrjvD2XjQ5vgelir2lUVSKkj5Re2k7WvKlPq+66mbJbCKUvlNxZNNOaiMfU1BubepIdLm8AdJHiNiqbuhsy2luZ9B1e0mq9H4E304/dfjcyEqGdKEAQBAEAQBAb7F3GN1HDVMZfPqWsY1w9SxdnO55rjbjZb6VZ04yS6yo0ho2N3WpSl9MW21x3ZeKz5GhWgtggCGQgCAIAgCAIAgPeirHwvbJE9zHtNw5psR/wAjhtWYycXijTXoU60HCok0y4sRMeW1loJrMnA0W0NlA1lu529viNoFtb3SqdF7/M+f6Y0HKz/Vp5w+8e3lz8ec2Us58IAgCAIAgCAIDDwxTdrTzRfeRyM+JpH7rzNYxaN1vU+HWhPg0/BnzYufPr6CGQgCAIAhglGIeNRoJrPuYJSBINJzTskA3jaNo5BSbav8OWD3FHpvRXztLah9cd3Pk/Tgy8oJmva17HBzXgOa4G4IOkEHaFcJprFHziUZQk4yWDXUeWEaGOoidDK0PZILOB6EbiDYg7CFiUVJYM90a06NRVKbwa6ykMcMTpaFxcLyQE92S3o31NktqOy+o9BUV7Z03itx9F0Tpqlex2ZZT4cea9t6IyoxdhDIQBAdo4y4hrQSXGwA0kk6giTeSPE5xgnKTwSOpCHpPFYhAEMhAEAQBAEAQBAEAQBAdopC1wc0lrmkOaQbEEaQQdhWU2nijxOEZxcZLFMvTELGgV0Fn2E0NhINWdukHA9Dfgrm3rfEjzPmemdGOxrdH6Hu9u7yJSpBUBAEAQBAEAQAoD5rwvT9lUTRj+XJIz4Xlv7Ln6iwk1zPrtnU+Jbwnxin4oxF5JIQBAEAQBDBLcScdX0J7N95IHG5btjJ1uZfq3UeGm8q3uXTye4oNMaEhefqU8p8ep9vuXLgvCcVTGJYXh7TtGw7nDW08CraE4zWMT5/XtqtvP4dWOD/ANu4mVJGHAtcAQRYgi4IOsEbV6eZqTaeK3kCxgyYQykvpndg46cwjOYeW1nUcFCq2UZZxyOlsdZq9FbNZba47n+fPmQmvyf10R+yEg3xua7obO6KHK0qrqOkoaw2NTfPZ7V7ZGtGK9YTm/RZ7/6TwPO1lr+BU/qyZ/8ArWWGPxY+KNxgzJxWykZ7Gwt2mRwJtts1tzfnZbYWdSW/IrrnWSypLoNyfJer/J44ddTUTXU1K7tpXAtnqDbQDodFEB6IOkE6dFxc6bKjhSWzDN9b9j1Zxub6Sr3C2YLOMPJy48vHDjFlFL4IZCAIAgCAIAgCAIAgCAIAgN1ifho0dZHN6l8yTjG70vLQ7m0LdQq/DmmVmlrL5u2lTW/eu1e+7vPoRrri40g6VeHyzDDecoAgCAIAgCAICgcoMGZhOpG9wf8AGxrz1cVS3Swqs+naCqbdhT7GvBtEeUcuAgCAIAgCAIDMwXhSamf2kEjo3b2nQeDgdDhwIXqFSUHjFka5tKNzHYqxTX+3Peu4sDA2VYgBtVDf8cVgTzY426+Cn077+6OUutVM8befc/dexK6PH6gk/nhh3Pa9tvG1uqkxuqT6ykq6Bv6e+nj2NP8AJluxuogP4qL4rr18en/ZGhaJvX/6peBqcI5SaKIHMc+Y6rMYQPifbRyutU7ykt2ZOoauX1T6korm/RYkAxlx/qKsGNv1ER0FrCS5w3OfrI4Cw33UKrdznkskdRo/V+3tWpz6cuL3LsXuRJRS/CGQgCAIAgCAIAgCAIAgCAIAgCGC7smGG/pFEI3Hv0toncWfyz5At/pKuLSpt08OtHzbWCy+Xu3JLozz7+teOfeTFSijCAIAgCAIAgKYyv0+bXtdbRJEw34tc9p6Bqqr5YVMeR9A1WqbVpKPCT+6RB1COmCAIAgCAIAgCAIAgCAIAgCAIAgCAIAgCAIAgCAIAgCAIAgCAkmIGHfodYxzjaOX6qTcA4913gbG+66kW1XYnnuZS6csfmrVqK6Uc16rvX3wL6Cuj5mcoAgCAIAgCAq/LVT/AMNJ/qsP5C3/ACVdfr6WdjqlUzqw7H5lYKuO1CAIAgCAIAgCAIAgCAIAgCAIAgCAIAgCAIAgCAIAgCAIAgCAIYLqyZYy/SqfsJD9dTgDSdL4xoa7iRoB8DtVva1tuOD3o+c6f0b8tX+JBdCX2fWvVfgmqllAEAQBAEAQEFyv0+dQtf8AdzNJ5Oa5vzLVDvVjTx5nR6r1Nm9ceMWvJ+hTSqT6GEAQBAEAQBAEAQBAEAQBAEAQBAEAQBDGJlUuDZpReKKSQb2Ruf8AIL0qcnuRoqXdCk8Kk4rtaR3qcEVEQzpIJmAay+J7R5kLLpTWbTPNO+tqj2YVIt8mmYS8EoIAgCAIAgCAIAgMzBGE5KWZk8Rs9hvwI2tcNoI0L3TqOEtpEW7tad1SdKosn9uaL8xZw/HWwCWPQdT2bWO2g8Nx2q7pVVUjij5ffWNSzqunU7n1Ncfc262EMIAgCAICOZQ6btMGVA9lof8AA9rj0BWi5WNJlroSp8O/pvnh4rD1KDVIfUEEMhAEMG3wXixV1IBhge5p1OIDGkbw51gfBbYUKk9yK+50tZ27wqVFjw3v7EghyXVrhpMDfee7/FhW9WNTkVUtabNPJSfcvc7nJVWfeU3xyf8ArWfkanFf7uPP/VWn9Z+C9zwlyZVw1CJ3KT/sAvLsqnI2x1nsnv2l3fk5jyYVp19i3nIf2aVlWVTkYlrRZLcpPuXubKkyTTH7Wojb7jXP+eavasH1siVNbKa/bpt9rS8sTcQ5J6a3fmnJ/D2bR5Fp+a3Kxh1tlfLWq6x6MYrxfqazDeSotaXUspeR6ktgTyeLC/MDmtdSxy6DJlprVi8LiGC4r2fuVzU07o3ujkaWuYbOa4WIPFV7i08GddSqwqwU4PFPrPJYNoQBAEMEmxXxIqK2zwOyi+8eDp9xut/PQOKk0bWdTPcil0jpy3s+iulLgurtfV5lp4DxGpKWxEYlePXls834D0W+AvxVlTtqcOo4q801d3WUpYLgsl7vxJKAt5UmPhCrjiidJK4NjaCXF2q27jfVbavMmorFmyjSnVmoU1jJ7j5wr5WvlkexuYxz3OY32WlxLW+AsFQzacm0fXLeEoUoxm8Wkk3xeGZ4LybggCGMTMocFTz/AGMMkl9F2Mc4eYFgvcac5bkRq17b0f3Jpd/oSCiydV0muNsY/wDI9o6Nuei3xs6r6sCqrayWMN0nLsXvgbulySym3aVDG7wxjn9SW/JblYPrZXVNbIL9um32vD3NlHkmh9aokPJrR87rYrCHFkR611+qnH7nlU5JWW+rqXA/jjDvkQvLsF1M909bKifTpp9ja9yLYayfVlOC4MEzBfTES4gcWEB3kCo9S0qRzWZdWmsNnXeEnsvnu8d3jgafAGG5aKYSxGx1OadT27WuH/xC1UqsqcsUT76xo3tLYn3PrXNF4YrYzw18edGc17fTjce8z/s3cR0OhXFKtGosUfONIaNrWU9mosup9T/PI3i2leEAQBAYmF6TtqeaH72N8fxtLf3XmcdqLRut6vwqsKnBp+DxKIrcTq6I2dTSG21g7QfkuqaVtVXUfS6OmrGosqiXbl5nFNifXSejTS6fab2f67LCtqr/AImammbGnvqruz8iR4LyWVD7GeRkQ3N+sdxGizR5lSIWMn9TwKi51qoRyoxcnzyXv5E5wHiJR0tndn2rxpz5bPseDbZo8r8VMp2tOHVic3eacvLnJy2VwWX5+5JrKQVBygCAIAgCAIAgIrjribHXtz22jnaLNfbQ4ey+2scdY46lHr26qrmXGidMVLGWDzg969V/symsM4EnpH5k8ZZsB1td7rhoKqalKVN4SR9Bs7+hdR2qUseXWu1GvWsmGzwRi/U1RAghe8H1rWaObzo6rZCjOe5EG60lbWy/Umk+G9+BZuKuTWKG0lVaaTWGfy28wfTPPRw2qxo2cY5yzZxuktZKtfGFDox4/wAn7efMnwFlNOaOUAQFZY+Yv4SrJjmta6Bh+qY2Ro/rcHEXcemobSYFzSrVHluOt0Lf6OtKeMm9t73h9lhjl5kagycV7tcbGe9Kw/pJUZWdVlzPWSxjuk33P1wNvR5J5z9rPGz3Guk+eatsbCXWyDV1spL9um32tL3JBQ5LaRmmR8sp2guDG+TRfqt8bKmt+LKqtrReTygox7sX9/YkmD8WKSC3Z08QI1EtD3fE656qRGjCO5FTW0jdVv3KjffgvBZG2AWwhHKAIAgCAICMY1YlU9aC63ZTbJGAaTszx6468VHrW0KnJlvo7TNxZPBPaj/V+nD/AGRV1fixXYPlEjGv7hu2WG7h420gbw4WPFV0qFWk8V4o7KjpSwv6exNrP+MsvD8E1xTylRy2irLRSahJqY73vYPTlqUyjeKWU8mc7pLVypS/UtulHh1r38ydfT4vvGfG3/lTNpcTm/hT4PwMlZPAQBAdSsGDkLIOUMhAEAQBAEAQBAEAQBAarGT+Fk5LXV+klWf70e0pvFz+MPP91W0f3DutIf8Air/dResPot5D5K2R88l9R6IYCAIAgCAIAgCAIAgCAIAgCAIAgOAgNXP9qvL3kiH0GwXo0n//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İçerik Yer Tutucusu 1"/>
          <p:cNvSpPr>
            <a:spLocks noGrp="1"/>
          </p:cNvSpPr>
          <p:nvPr>
            <p:ph sz="half" idx="1"/>
          </p:nvPr>
        </p:nvSpPr>
        <p:spPr>
          <a:xfrm>
            <a:off x="611559" y="1700808"/>
            <a:ext cx="8280920" cy="5040560"/>
          </a:xfrm>
        </p:spPr>
        <p:txBody>
          <a:bodyPr>
            <a:noAutofit/>
          </a:bodyPr>
          <a:lstStyle/>
          <a:p>
            <a:pPr>
              <a:buFontTx/>
              <a:buChar char="-"/>
              <a:defRPr/>
            </a:pPr>
            <a:r>
              <a:rPr lang="tr-TR" sz="2000" dirty="0" smtClean="0">
                <a:latin typeface="Arial" panose="020B0604020202020204" pitchFamily="34" charset="0"/>
                <a:ea typeface="Tahoma" panose="020B0604030504040204" pitchFamily="34" charset="0"/>
                <a:cs typeface="Arial" panose="020B0604020202020204" pitchFamily="34" charset="0"/>
              </a:rPr>
              <a:t>Dünyada; </a:t>
            </a:r>
            <a:r>
              <a:rPr lang="tr-TR" sz="2000" dirty="0">
                <a:latin typeface="Arial" panose="020B0604020202020204" pitchFamily="34" charset="0"/>
                <a:ea typeface="Tahoma" panose="020B0604030504040204" pitchFamily="34" charset="0"/>
                <a:cs typeface="Arial" panose="020B0604020202020204" pitchFamily="34" charset="0"/>
              </a:rPr>
              <a:t>61 ülkede Okul Sütü Programı uygulanmaktadır</a:t>
            </a:r>
            <a:r>
              <a:rPr lang="tr-TR" sz="2000" dirty="0" smtClean="0">
                <a:latin typeface="Arial" panose="020B0604020202020204" pitchFamily="34" charset="0"/>
                <a:ea typeface="Tahoma" panose="020B0604030504040204" pitchFamily="34" charset="0"/>
                <a:cs typeface="Arial" panose="020B0604020202020204" pitchFamily="34" charset="0"/>
              </a:rPr>
              <a:t>.</a:t>
            </a:r>
          </a:p>
          <a:p>
            <a:pPr>
              <a:buFontTx/>
              <a:buChar char="-"/>
              <a:defRPr/>
            </a:pPr>
            <a:endParaRPr lang="tr-TR" sz="2000" dirty="0">
              <a:latin typeface="Arial" panose="020B0604020202020204" pitchFamily="34" charset="0"/>
              <a:ea typeface="Tahoma" panose="020B0604030504040204" pitchFamily="34" charset="0"/>
              <a:cs typeface="Arial" panose="020B0604020202020204" pitchFamily="34" charset="0"/>
            </a:endParaRPr>
          </a:p>
          <a:p>
            <a:pPr marL="0" indent="0">
              <a:buNone/>
              <a:defRPr/>
            </a:pPr>
            <a:r>
              <a:rPr lang="tr-TR" sz="2000" dirty="0" smtClean="0">
                <a:latin typeface="Arial" panose="020B0604020202020204" pitchFamily="34" charset="0"/>
                <a:ea typeface="Tahoma" panose="020B0604030504040204" pitchFamily="34" charset="0"/>
                <a:cs typeface="Arial" panose="020B0604020202020204" pitchFamily="34" charset="0"/>
              </a:rPr>
              <a:t> -  Türkiye’de; İlk </a:t>
            </a:r>
            <a:r>
              <a:rPr lang="tr-TR" sz="2000" dirty="0">
                <a:latin typeface="Arial" panose="020B0604020202020204" pitchFamily="34" charset="0"/>
                <a:ea typeface="Tahoma" panose="020B0604030504040204" pitchFamily="34" charset="0"/>
                <a:cs typeface="Arial" panose="020B0604020202020204" pitchFamily="34" charset="0"/>
              </a:rPr>
              <a:t>defa okullarda süt </a:t>
            </a:r>
            <a:r>
              <a:rPr lang="tr-TR" sz="2000" dirty="0" smtClean="0">
                <a:latin typeface="Arial" panose="020B0604020202020204" pitchFamily="34" charset="0"/>
                <a:ea typeface="Tahoma" panose="020B0604030504040204" pitchFamily="34" charset="0"/>
                <a:cs typeface="Arial" panose="020B0604020202020204" pitchFamily="34" charset="0"/>
              </a:rPr>
              <a:t>dağıtımı 1960’da </a:t>
            </a:r>
            <a:r>
              <a:rPr lang="tr-TR" sz="2000" dirty="0">
                <a:latin typeface="Arial" panose="020B0604020202020204" pitchFamily="34" charset="0"/>
                <a:ea typeface="Tahoma" panose="020B0604030504040204" pitchFamily="34" charset="0"/>
                <a:cs typeface="Arial" panose="020B0604020202020204" pitchFamily="34" charset="0"/>
              </a:rPr>
              <a:t>Amerika yardımı ile başladı. Bu uygulamada süt tozu dağıtıldı. </a:t>
            </a:r>
            <a:endParaRPr lang="tr-TR" sz="2000" dirty="0" smtClean="0">
              <a:latin typeface="Arial" panose="020B0604020202020204" pitchFamily="34" charset="0"/>
              <a:ea typeface="Tahoma" panose="020B0604030504040204" pitchFamily="34" charset="0"/>
              <a:cs typeface="Arial" panose="020B0604020202020204" pitchFamily="34" charset="0"/>
            </a:endParaRPr>
          </a:p>
          <a:p>
            <a:pPr marL="0" indent="0">
              <a:buNone/>
              <a:defRPr/>
            </a:pPr>
            <a:r>
              <a:rPr lang="tr-TR" sz="2000" dirty="0" smtClean="0">
                <a:latin typeface="Arial" panose="020B0604020202020204" pitchFamily="34" charset="0"/>
                <a:ea typeface="Tahoma" panose="020B0604030504040204" pitchFamily="34" charset="0"/>
                <a:cs typeface="Arial" panose="020B0604020202020204" pitchFamily="34" charset="0"/>
              </a:rPr>
              <a:t>    </a:t>
            </a:r>
          </a:p>
          <a:p>
            <a:pPr>
              <a:buFontTx/>
              <a:buChar char="-"/>
              <a:defRPr/>
            </a:pPr>
            <a:r>
              <a:rPr lang="tr-TR" sz="2000" dirty="0" smtClean="0">
                <a:latin typeface="Arial" panose="020B0604020202020204" pitchFamily="34" charset="0"/>
                <a:ea typeface="Tahoma" panose="020B0604030504040204" pitchFamily="34" charset="0"/>
                <a:cs typeface="Arial" panose="020B0604020202020204" pitchFamily="34" charset="0"/>
              </a:rPr>
              <a:t>İkinci uygulama SYDF bütçesinden 2000-2003 yılları arasında, 4 ilde yapıldı. </a:t>
            </a:r>
          </a:p>
          <a:p>
            <a:pPr marL="0" indent="0">
              <a:buNone/>
              <a:defRPr/>
            </a:pPr>
            <a:endParaRPr lang="tr-TR" sz="2000" dirty="0" smtClean="0">
              <a:latin typeface="Arial" panose="020B0604020202020204" pitchFamily="34" charset="0"/>
              <a:ea typeface="Tahoma" panose="020B0604030504040204" pitchFamily="34" charset="0"/>
              <a:cs typeface="Arial" panose="020B0604020202020204" pitchFamily="34" charset="0"/>
            </a:endParaRPr>
          </a:p>
          <a:p>
            <a:pPr marL="0" indent="0">
              <a:buNone/>
              <a:defRPr/>
            </a:pPr>
            <a:r>
              <a:rPr lang="tr-TR" sz="2000" dirty="0" smtClean="0">
                <a:latin typeface="Arial" panose="020B0604020202020204" pitchFamily="34" charset="0"/>
                <a:ea typeface="Tahoma" panose="020B0604030504040204" pitchFamily="34" charset="0"/>
                <a:cs typeface="Arial" panose="020B0604020202020204" pitchFamily="34" charset="0"/>
              </a:rPr>
              <a:t> - Üçüncü </a:t>
            </a:r>
            <a:r>
              <a:rPr lang="tr-TR" sz="2000" dirty="0">
                <a:latin typeface="Arial" panose="020B0604020202020204" pitchFamily="34" charset="0"/>
                <a:ea typeface="Tahoma" panose="020B0604030504040204" pitchFamily="34" charset="0"/>
                <a:cs typeface="Arial" panose="020B0604020202020204" pitchFamily="34" charset="0"/>
              </a:rPr>
              <a:t>uygulama Ulusal Süt Konseyince 2009-2010 yıllarında 4 ilde sınırlı </a:t>
            </a:r>
            <a:r>
              <a:rPr lang="tr-TR" sz="2000" dirty="0" smtClean="0">
                <a:latin typeface="Arial" panose="020B0604020202020204" pitchFamily="34" charset="0"/>
                <a:ea typeface="Tahoma" panose="020B0604030504040204" pitchFamily="34" charset="0"/>
                <a:cs typeface="Arial" panose="020B0604020202020204" pitchFamily="34" charset="0"/>
              </a:rPr>
              <a:t>sayıdaki okulda </a:t>
            </a:r>
            <a:r>
              <a:rPr lang="tr-TR" sz="2000" dirty="0">
                <a:latin typeface="Arial" panose="020B0604020202020204" pitchFamily="34" charset="0"/>
                <a:ea typeface="Tahoma" panose="020B0604030504040204" pitchFamily="34" charset="0"/>
                <a:cs typeface="Arial" panose="020B0604020202020204" pitchFamily="34" charset="0"/>
              </a:rPr>
              <a:t>yapıldı. </a:t>
            </a:r>
            <a:endParaRPr lang="tr-TR" sz="2000" dirty="0" smtClean="0">
              <a:latin typeface="Arial" panose="020B0604020202020204" pitchFamily="34" charset="0"/>
              <a:ea typeface="Tahoma" panose="020B0604030504040204" pitchFamily="34" charset="0"/>
              <a:cs typeface="Arial" panose="020B0604020202020204" pitchFamily="34" charset="0"/>
            </a:endParaRPr>
          </a:p>
          <a:p>
            <a:pPr marL="0" indent="0">
              <a:buNone/>
              <a:defRPr/>
            </a:pPr>
            <a:endParaRPr lang="tr-TR" sz="2000" dirty="0">
              <a:latin typeface="Arial" panose="020B0604020202020204" pitchFamily="34" charset="0"/>
              <a:ea typeface="Tahoma" panose="020B0604030504040204" pitchFamily="34" charset="0"/>
              <a:cs typeface="Arial" panose="020B0604020202020204" pitchFamily="34" charset="0"/>
            </a:endParaRPr>
          </a:p>
          <a:p>
            <a:pPr marL="0" indent="0">
              <a:buNone/>
              <a:defRPr/>
            </a:pPr>
            <a:r>
              <a:rPr lang="tr-TR" sz="2000" dirty="0" smtClean="0">
                <a:latin typeface="Arial" panose="020B0604020202020204" pitchFamily="34" charset="0"/>
                <a:ea typeface="Tahoma" panose="020B0604030504040204" pitchFamily="34" charset="0"/>
                <a:cs typeface="Arial" panose="020B0604020202020204" pitchFamily="34" charset="0"/>
              </a:rPr>
              <a:t>- Değişik </a:t>
            </a:r>
            <a:r>
              <a:rPr lang="tr-TR" sz="2000" dirty="0">
                <a:latin typeface="Arial" panose="020B0604020202020204" pitchFamily="34" charset="0"/>
                <a:ea typeface="Tahoma" panose="020B0604030504040204" pitchFamily="34" charset="0"/>
                <a:cs typeface="Arial" panose="020B0604020202020204" pitchFamily="34" charset="0"/>
              </a:rPr>
              <a:t>İl ve İlçelerde Mahalli İdareler tarafından uygulamalar yapıldı</a:t>
            </a:r>
            <a:r>
              <a:rPr lang="tr-TR" sz="2000" dirty="0" smtClean="0">
                <a:latin typeface="Arial" panose="020B0604020202020204" pitchFamily="34" charset="0"/>
                <a:ea typeface="Tahoma" panose="020B0604030504040204" pitchFamily="34" charset="0"/>
                <a:cs typeface="Arial" panose="020B0604020202020204" pitchFamily="34" charset="0"/>
              </a:rPr>
              <a:t>.</a:t>
            </a:r>
          </a:p>
          <a:p>
            <a:pPr marL="0" indent="0">
              <a:buNone/>
              <a:defRPr/>
            </a:pPr>
            <a:endParaRPr lang="tr-TR" sz="2000" dirty="0" smtClean="0">
              <a:latin typeface="Arial" panose="020B0604020202020204" pitchFamily="34" charset="0"/>
              <a:ea typeface="Tahoma" panose="020B0604030504040204" pitchFamily="34" charset="0"/>
              <a:cs typeface="Arial" panose="020B0604020202020204" pitchFamily="34" charset="0"/>
            </a:endParaRPr>
          </a:p>
          <a:p>
            <a:pPr marL="0" indent="0">
              <a:buNone/>
              <a:defRPr/>
            </a:pPr>
            <a:endParaRPr lang="tr-TR" sz="2000" dirty="0"/>
          </a:p>
        </p:txBody>
      </p:sp>
      <p:pic>
        <p:nvPicPr>
          <p:cNvPr id="10" name="Picture 5" descr="yeni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p:nvPr/>
        </p:nvPicPr>
        <p:blipFill>
          <a:blip r:embed="rId4">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cxnSp>
        <p:nvCxnSpPr>
          <p:cNvPr id="12" name="Düz Bağlayıcı 11"/>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sp>
        <p:nvSpPr>
          <p:cNvPr id="9" name="Metin kutusu 8"/>
          <p:cNvSpPr txBox="1"/>
          <p:nvPr/>
        </p:nvSpPr>
        <p:spPr>
          <a:xfrm>
            <a:off x="1455710" y="827419"/>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TÜRKİYE’DE ve DÜNYADA OKUL SÜTÜ</a:t>
            </a:r>
            <a:endParaRPr lang="tr-T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156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Düz Bağlayıcı 7"/>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sp>
        <p:nvSpPr>
          <p:cNvPr id="10" name="Dikdörtgen 9"/>
          <p:cNvSpPr/>
          <p:nvPr/>
        </p:nvSpPr>
        <p:spPr>
          <a:xfrm>
            <a:off x="395536" y="1412776"/>
            <a:ext cx="8568950" cy="5170646"/>
          </a:xfrm>
          <a:prstGeom prst="rect">
            <a:avLst/>
          </a:prstGeom>
        </p:spPr>
        <p:txBody>
          <a:bodyPr wrap="square">
            <a:spAutoFit/>
          </a:bodyPr>
          <a:lstStyle/>
          <a:p>
            <a:pPr algn="just">
              <a:lnSpc>
                <a:spcPct val="150000"/>
              </a:lnSpc>
            </a:pPr>
            <a:r>
              <a:rPr lang="tr-TR" sz="2000" dirty="0">
                <a:latin typeface="Arial" panose="020B0604020202020204" pitchFamily="34" charset="0"/>
                <a:ea typeface="Tahoma" panose="020B0604030504040204" pitchFamily="34" charset="0"/>
                <a:cs typeface="Arial" panose="020B0604020202020204" pitchFamily="34" charset="0"/>
              </a:rPr>
              <a:t>	</a:t>
            </a:r>
            <a:r>
              <a:rPr lang="tr-TR" sz="2000" dirty="0" smtClean="0">
                <a:latin typeface="Arial" panose="020B0604020202020204" pitchFamily="34" charset="0"/>
                <a:ea typeface="Tahoma" panose="020B0604030504040204" pitchFamily="34" charset="0"/>
                <a:cs typeface="Arial" panose="020B0604020202020204" pitchFamily="34" charset="0"/>
              </a:rPr>
              <a:t>Ülkesel ölçekte </a:t>
            </a:r>
            <a:r>
              <a:rPr lang="tr-TR" sz="2000" dirty="0">
                <a:latin typeface="Arial" panose="020B0604020202020204" pitchFamily="34" charset="0"/>
                <a:ea typeface="Tahoma" panose="020B0604030504040204" pitchFamily="34" charset="0"/>
                <a:cs typeface="Arial" panose="020B0604020202020204" pitchFamily="34" charset="0"/>
              </a:rPr>
              <a:t>ilk </a:t>
            </a:r>
            <a:r>
              <a:rPr lang="tr-TR" sz="2000" dirty="0" smtClean="0">
                <a:latin typeface="Arial" panose="020B0604020202020204" pitchFamily="34" charset="0"/>
                <a:ea typeface="Tahoma" panose="020B0604030504040204" pitchFamily="34" charset="0"/>
                <a:cs typeface="Arial" panose="020B0604020202020204" pitchFamily="34" charset="0"/>
              </a:rPr>
              <a:t>uygulama </a:t>
            </a:r>
            <a:r>
              <a:rPr lang="tr-TR" sz="2000" dirty="0">
                <a:latin typeface="Arial" panose="020B0604020202020204" pitchFamily="34" charset="0"/>
                <a:ea typeface="Tahoma" panose="020B0604030504040204" pitchFamily="34" charset="0"/>
                <a:cs typeface="Arial" panose="020B0604020202020204" pitchFamily="34" charset="0"/>
              </a:rPr>
              <a:t>Gıda, Tarım ve Hayvancılık Bakanlığı, Milli Eğitim Bakanlığı ve Sağlık Bakanlığınca ortaklaşa olarak Okul Sütü Programı adı altında 2011-2012 Eğitim Öğretim yılında başlamıştır. </a:t>
            </a:r>
            <a:endParaRPr lang="tr-TR" sz="2000" dirty="0" smtClean="0">
              <a:latin typeface="Arial" panose="020B0604020202020204" pitchFamily="34" charset="0"/>
              <a:ea typeface="Tahoma" panose="020B0604030504040204" pitchFamily="34" charset="0"/>
              <a:cs typeface="Arial" panose="020B0604020202020204" pitchFamily="34" charset="0"/>
            </a:endParaRPr>
          </a:p>
          <a:p>
            <a:pPr algn="just">
              <a:lnSpc>
                <a:spcPct val="150000"/>
              </a:lnSpc>
            </a:pPr>
            <a:endParaRPr lang="tr-TR" sz="2000" b="1" dirty="0">
              <a:solidFill>
                <a:srgbClr val="0070C0"/>
              </a:solidFill>
              <a:latin typeface="Arial" panose="020B0604020202020204" pitchFamily="34" charset="0"/>
              <a:ea typeface="Tahoma" panose="020B0604030504040204" pitchFamily="34" charset="0"/>
              <a:cs typeface="Arial" panose="020B0604020202020204" pitchFamily="34" charset="0"/>
            </a:endParaRPr>
          </a:p>
          <a:p>
            <a:pPr algn="just">
              <a:lnSpc>
                <a:spcPct val="150000"/>
              </a:lnSpc>
            </a:pPr>
            <a:r>
              <a:rPr lang="tr-TR" sz="2000" b="1" dirty="0" smtClean="0">
                <a:solidFill>
                  <a:srgbClr val="0070C0"/>
                </a:solidFill>
                <a:latin typeface="Arial" panose="020B0604020202020204" pitchFamily="34" charset="0"/>
                <a:ea typeface="Tahoma" panose="020B0604030504040204" pitchFamily="34" charset="0"/>
                <a:cs typeface="Arial" panose="020B0604020202020204" pitchFamily="34" charset="0"/>
              </a:rPr>
              <a:t>	Okul Sütü Programı; </a:t>
            </a:r>
            <a:r>
              <a:rPr lang="tr-TR" sz="2000" dirty="0" smtClean="0">
                <a:latin typeface="Arial" panose="020B0604020202020204" pitchFamily="34" charset="0"/>
                <a:ea typeface="Tahoma" panose="020B0604030504040204" pitchFamily="34" charset="0"/>
                <a:cs typeface="Arial" panose="020B0604020202020204" pitchFamily="34" charset="0"/>
              </a:rPr>
              <a:t>Anasınıfı </a:t>
            </a:r>
            <a:r>
              <a:rPr lang="tr-TR" sz="2000" dirty="0">
                <a:latin typeface="Arial" panose="020B0604020202020204" pitchFamily="34" charset="0"/>
                <a:ea typeface="Tahoma" panose="020B0604030504040204" pitchFamily="34" charset="0"/>
                <a:cs typeface="Arial" panose="020B0604020202020204" pitchFamily="34" charset="0"/>
              </a:rPr>
              <a:t>ve ilkokul çağındaki öğrencilere süt içme alışkanlığının kazandırılması,  </a:t>
            </a:r>
            <a:r>
              <a:rPr lang="tr-TR" sz="2000" dirty="0" smtClean="0">
                <a:latin typeface="Arial" panose="020B0604020202020204" pitchFamily="34" charset="0"/>
                <a:ea typeface="Tahoma" panose="020B0604030504040204" pitchFamily="34" charset="0"/>
                <a:cs typeface="Arial" panose="020B0604020202020204" pitchFamily="34" charset="0"/>
              </a:rPr>
              <a:t>sağlıklı ve </a:t>
            </a:r>
            <a:r>
              <a:rPr lang="tr-TR" sz="2000" dirty="0">
                <a:latin typeface="Arial" panose="020B0604020202020204" pitchFamily="34" charset="0"/>
                <a:ea typeface="Tahoma" panose="020B0604030504040204" pitchFamily="34" charset="0"/>
                <a:cs typeface="Arial" panose="020B0604020202020204" pitchFamily="34" charset="0"/>
              </a:rPr>
              <a:t>dengeli beslenme suretiyle gelişme oranlarının arttırılması amacıyla 2011-2012 Eğitim Öğretim </a:t>
            </a:r>
            <a:r>
              <a:rPr lang="tr-TR" sz="2000" dirty="0" smtClean="0">
                <a:latin typeface="Arial" panose="020B0604020202020204" pitchFamily="34" charset="0"/>
                <a:ea typeface="Tahoma" panose="020B0604030504040204" pitchFamily="34" charset="0"/>
                <a:cs typeface="Arial" panose="020B0604020202020204" pitchFamily="34" charset="0"/>
              </a:rPr>
              <a:t>yılından itibaren  4 yıldır başarıyla uygulanmaktadır.</a:t>
            </a:r>
          </a:p>
          <a:p>
            <a:pPr algn="just">
              <a:lnSpc>
                <a:spcPct val="150000"/>
              </a:lnSpc>
            </a:pPr>
            <a:endParaRPr lang="tr-TR" sz="2000" dirty="0" smtClean="0">
              <a:latin typeface="Arial" panose="020B0604020202020204" pitchFamily="34" charset="0"/>
              <a:ea typeface="Tahoma" panose="020B0604030504040204" pitchFamily="34" charset="0"/>
              <a:cs typeface="Arial" panose="020B0604020202020204" pitchFamily="34" charset="0"/>
            </a:endParaRPr>
          </a:p>
          <a:p>
            <a:pPr algn="just">
              <a:lnSpc>
                <a:spcPct val="150000"/>
              </a:lnSpc>
            </a:pPr>
            <a:r>
              <a:rPr lang="tr-TR" sz="2000" dirty="0" smtClean="0">
                <a:latin typeface="Arial" panose="020B0604020202020204" pitchFamily="34" charset="0"/>
                <a:ea typeface="Tahoma" panose="020B0604030504040204" pitchFamily="34" charset="0"/>
                <a:cs typeface="Arial" panose="020B0604020202020204" pitchFamily="34" charset="0"/>
              </a:rPr>
              <a:t>             </a:t>
            </a:r>
          </a:p>
        </p:txBody>
      </p:sp>
      <p:sp>
        <p:nvSpPr>
          <p:cNvPr id="5" name="Metin kutusu 4"/>
          <p:cNvSpPr txBox="1"/>
          <p:nvPr/>
        </p:nvSpPr>
        <p:spPr>
          <a:xfrm>
            <a:off x="1455710" y="827419"/>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TÜRKİYEDE OKUL SÜTÜ</a:t>
            </a:r>
            <a:endParaRPr lang="tr-TR" sz="1800" dirty="0">
              <a:effectLst>
                <a:outerShdw blurRad="38100" dist="38100" dir="2700000" algn="tl">
                  <a:srgbClr val="000000">
                    <a:alpha val="43137"/>
                  </a:srgbClr>
                </a:outerShdw>
              </a:effectLst>
            </a:endParaRPr>
          </a:p>
        </p:txBody>
      </p:sp>
      <p:pic>
        <p:nvPicPr>
          <p:cNvPr id="6" name="Resim 5"/>
          <p:cNvPicPr/>
          <p:nvPr/>
        </p:nvPicPr>
        <p:blipFill>
          <a:blip r:embed="rId3">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Tree>
    <p:extLst>
      <p:ext uri="{BB962C8B-B14F-4D97-AF65-F5344CB8AC3E}">
        <p14:creationId xmlns:p14="http://schemas.microsoft.com/office/powerpoint/2010/main" val="2802368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477753" y="1628800"/>
            <a:ext cx="6608139" cy="9361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b="1" dirty="0" smtClean="0">
              <a:solidFill>
                <a:schemeClr val="bg1"/>
              </a:solidFill>
              <a:latin typeface="Arial" panose="020B0604020202020204" pitchFamily="34" charset="0"/>
              <a:cs typeface="Arial" panose="020B0604020202020204" pitchFamily="34" charset="0"/>
            </a:endParaRPr>
          </a:p>
          <a:p>
            <a:r>
              <a:rPr lang="tr-TR" b="1" dirty="0" smtClean="0">
                <a:solidFill>
                  <a:schemeClr val="tx1"/>
                </a:solidFill>
                <a:latin typeface="Arial" panose="020B0604020202020204" pitchFamily="34" charset="0"/>
                <a:cs typeface="Arial" panose="020B0604020202020204" pitchFamily="34" charset="0"/>
              </a:rPr>
              <a:t>2011-2012      20 gün boyunca    32.574  Okulda   </a:t>
            </a:r>
          </a:p>
          <a:p>
            <a:r>
              <a:rPr lang="tr-TR" b="1" dirty="0" smtClean="0">
                <a:solidFill>
                  <a:schemeClr val="tx1"/>
                </a:solidFill>
                <a:latin typeface="Arial" panose="020B0604020202020204" pitchFamily="34" charset="0"/>
                <a:cs typeface="Arial" panose="020B0604020202020204" pitchFamily="34" charset="0"/>
              </a:rPr>
              <a:t>                                                  7.185.021  Öğrenciye</a:t>
            </a:r>
          </a:p>
          <a:p>
            <a:r>
              <a:rPr lang="tr-TR" b="1" dirty="0" smtClean="0">
                <a:solidFill>
                  <a:schemeClr val="tx1"/>
                </a:solidFill>
                <a:latin typeface="Arial" panose="020B0604020202020204" pitchFamily="34" charset="0"/>
                <a:cs typeface="Arial" panose="020B0604020202020204" pitchFamily="34" charset="0"/>
              </a:rPr>
              <a:t>                                              136.309.261  Adet</a:t>
            </a:r>
          </a:p>
          <a:p>
            <a:endParaRPr lang="tr-TR" b="1" dirty="0">
              <a:solidFill>
                <a:schemeClr val="bg1"/>
              </a:solidFill>
              <a:latin typeface="Arial" panose="020B0604020202020204" pitchFamily="34" charset="0"/>
              <a:cs typeface="Arial" panose="020B0604020202020204" pitchFamily="34" charset="0"/>
            </a:endParaRPr>
          </a:p>
        </p:txBody>
      </p:sp>
      <p:sp>
        <p:nvSpPr>
          <p:cNvPr id="5" name="Yuvarlatılmış Dikdörtgen 4"/>
          <p:cNvSpPr/>
          <p:nvPr/>
        </p:nvSpPr>
        <p:spPr>
          <a:xfrm>
            <a:off x="475995" y="2924944"/>
            <a:ext cx="7350639" cy="936104"/>
          </a:xfrm>
          <a:prstGeom prst="roundRect">
            <a:avLst/>
          </a:prstGeom>
          <a:solidFill>
            <a:srgbClr val="92D050"/>
          </a:solidFill>
          <a:ln>
            <a:noFill/>
          </a:ln>
        </p:spPr>
        <p:style>
          <a:lnRef idx="2">
            <a:schemeClr val="accent3"/>
          </a:lnRef>
          <a:fillRef idx="1">
            <a:schemeClr val="lt1"/>
          </a:fillRef>
          <a:effectRef idx="0">
            <a:schemeClr val="accent3"/>
          </a:effectRef>
          <a:fontRef idx="minor">
            <a:schemeClr val="dk1"/>
          </a:fontRef>
        </p:style>
        <p:txBody>
          <a:bodyPr rtlCol="0" anchor="ctr"/>
          <a:lstStyle/>
          <a:p>
            <a:r>
              <a:rPr lang="tr-TR" b="1" dirty="0" smtClean="0">
                <a:latin typeface="Arial" panose="020B0604020202020204" pitchFamily="34" charset="0"/>
                <a:cs typeface="Arial" panose="020B0604020202020204" pitchFamily="34" charset="0"/>
              </a:rPr>
              <a:t>2012-2013          48 gün boyunca       31.092  Okulda</a:t>
            </a:r>
            <a:endParaRPr lang="tr-TR" b="1" dirty="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                                                         6.182.368   Öğrenciye</a:t>
            </a:r>
          </a:p>
          <a:p>
            <a:r>
              <a:rPr lang="tr-TR" b="1" dirty="0" smtClean="0">
                <a:latin typeface="Arial" panose="020B0604020202020204" pitchFamily="34" charset="0"/>
                <a:cs typeface="Arial" panose="020B0604020202020204" pitchFamily="34" charset="0"/>
              </a:rPr>
              <a:t>                                                     279.572.494    Adet</a:t>
            </a:r>
            <a:endParaRPr lang="tr-TR" b="1" dirty="0">
              <a:latin typeface="Arial" panose="020B0604020202020204" pitchFamily="34" charset="0"/>
              <a:cs typeface="Arial" panose="020B0604020202020204" pitchFamily="34" charset="0"/>
            </a:endParaRPr>
          </a:p>
        </p:txBody>
      </p:sp>
      <p:sp>
        <p:nvSpPr>
          <p:cNvPr id="6" name="Yuvarlatılmış Dikdörtgen 5"/>
          <p:cNvSpPr/>
          <p:nvPr/>
        </p:nvSpPr>
        <p:spPr>
          <a:xfrm>
            <a:off x="467544" y="4221088"/>
            <a:ext cx="7824608" cy="898309"/>
          </a:xfrm>
          <a:prstGeom prst="round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tr-TR" b="1" dirty="0" smtClean="0">
                <a:solidFill>
                  <a:schemeClr val="tx1"/>
                </a:solidFill>
                <a:latin typeface="Arial" panose="020B0604020202020204" pitchFamily="34" charset="0"/>
                <a:cs typeface="Arial" panose="020B0604020202020204" pitchFamily="34" charset="0"/>
              </a:rPr>
              <a:t>2013-2014             48 gün boyunca    34.054   Okulda</a:t>
            </a:r>
            <a:endParaRPr lang="tr-TR" b="1" dirty="0">
              <a:solidFill>
                <a:schemeClr val="tx1"/>
              </a:solidFill>
              <a:latin typeface="Arial" panose="020B0604020202020204" pitchFamily="34" charset="0"/>
              <a:cs typeface="Arial" panose="020B0604020202020204" pitchFamily="34" charset="0"/>
            </a:endParaRPr>
          </a:p>
          <a:p>
            <a:r>
              <a:rPr lang="tr-TR" b="1" dirty="0" smtClean="0">
                <a:solidFill>
                  <a:schemeClr val="tx1"/>
                </a:solidFill>
                <a:latin typeface="Arial" panose="020B0604020202020204" pitchFamily="34" charset="0"/>
                <a:cs typeface="Arial" panose="020B0604020202020204" pitchFamily="34" charset="0"/>
              </a:rPr>
              <a:t>                                                         5.583.649   Öğrenciye</a:t>
            </a:r>
          </a:p>
          <a:p>
            <a:r>
              <a:rPr lang="tr-TR" b="1" dirty="0" smtClean="0">
                <a:solidFill>
                  <a:schemeClr val="tx1"/>
                </a:solidFill>
                <a:latin typeface="Arial" panose="020B0604020202020204" pitchFamily="34" charset="0"/>
                <a:cs typeface="Arial" panose="020B0604020202020204" pitchFamily="34" charset="0"/>
              </a:rPr>
              <a:t>                                                      268.444.426  Adet</a:t>
            </a:r>
            <a:endParaRPr lang="tr-TR" b="1" dirty="0">
              <a:solidFill>
                <a:schemeClr val="tx1"/>
              </a:solidFill>
              <a:latin typeface="Arial" panose="020B0604020202020204" pitchFamily="34" charset="0"/>
              <a:cs typeface="Arial" panose="020B0604020202020204" pitchFamily="34" charset="0"/>
            </a:endParaRPr>
          </a:p>
        </p:txBody>
      </p:sp>
      <p:sp>
        <p:nvSpPr>
          <p:cNvPr id="7" name="Yuvarlatılmış Dikdörtgen 6"/>
          <p:cNvSpPr/>
          <p:nvPr/>
        </p:nvSpPr>
        <p:spPr>
          <a:xfrm>
            <a:off x="467544" y="5517232"/>
            <a:ext cx="8117634" cy="936104"/>
          </a:xfrm>
          <a:prstGeom prst="round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tr-TR" b="1" dirty="0" smtClean="0">
                <a:latin typeface="Arial" panose="020B0604020202020204" pitchFamily="34" charset="0"/>
                <a:cs typeface="Arial" panose="020B0604020202020204" pitchFamily="34" charset="0"/>
              </a:rPr>
              <a:t>2014-2015              48 gün boyunca    33.736  Okulda</a:t>
            </a:r>
            <a:endParaRPr lang="tr-TR" b="1" dirty="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                                                          5.848.375  Öğrenciye</a:t>
            </a:r>
          </a:p>
          <a:p>
            <a:r>
              <a:rPr lang="tr-TR" b="1" dirty="0" smtClean="0">
                <a:latin typeface="Arial" panose="020B0604020202020204" pitchFamily="34" charset="0"/>
                <a:cs typeface="Arial" panose="020B0604020202020204" pitchFamily="34" charset="0"/>
              </a:rPr>
              <a:t>                                                      275.978.842  Adet  olmak üzere </a:t>
            </a:r>
          </a:p>
        </p:txBody>
      </p:sp>
      <p:pic>
        <p:nvPicPr>
          <p:cNvPr id="8"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Düz Bağlayıcı 8"/>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sp>
        <p:nvSpPr>
          <p:cNvPr id="10" name="Metin kutusu 9"/>
          <p:cNvSpPr txBox="1"/>
          <p:nvPr/>
        </p:nvSpPr>
        <p:spPr>
          <a:xfrm>
            <a:off x="1396007" y="188640"/>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GERÇEKLEŞMELER</a:t>
            </a:r>
            <a:endParaRPr lang="tr-TR" sz="1800" dirty="0">
              <a:effectLst>
                <a:outerShdw blurRad="38100" dist="38100" dir="2700000" algn="tl">
                  <a:srgbClr val="000000">
                    <a:alpha val="43137"/>
                  </a:srgbClr>
                </a:outerShdw>
              </a:effectLst>
            </a:endParaRPr>
          </a:p>
        </p:txBody>
      </p:sp>
      <p:sp>
        <p:nvSpPr>
          <p:cNvPr id="2" name="Metin kutusu 1"/>
          <p:cNvSpPr txBox="1"/>
          <p:nvPr/>
        </p:nvSpPr>
        <p:spPr>
          <a:xfrm>
            <a:off x="1354290" y="1049295"/>
            <a:ext cx="3536033" cy="369332"/>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Program Kapsamında;</a:t>
            </a:r>
            <a:endParaRPr lang="tr-TR" b="1" dirty="0">
              <a:latin typeface="Arial" panose="020B0604020202020204" pitchFamily="34" charset="0"/>
              <a:cs typeface="Arial" panose="020B0604020202020204" pitchFamily="34" charset="0"/>
            </a:endParaRPr>
          </a:p>
        </p:txBody>
      </p:sp>
      <p:pic>
        <p:nvPicPr>
          <p:cNvPr id="11" name="Resim 10"/>
          <p:cNvPicPr/>
          <p:nvPr/>
        </p:nvPicPr>
        <p:blipFill>
          <a:blip r:embed="rId3">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Tree>
    <p:extLst>
      <p:ext uri="{BB962C8B-B14F-4D97-AF65-F5344CB8AC3E}">
        <p14:creationId xmlns:p14="http://schemas.microsoft.com/office/powerpoint/2010/main" val="1993977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Düz Bağlayıcı 8"/>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sp>
        <p:nvSpPr>
          <p:cNvPr id="2" name="Metin kutusu 1"/>
          <p:cNvSpPr txBox="1"/>
          <p:nvPr/>
        </p:nvSpPr>
        <p:spPr>
          <a:xfrm>
            <a:off x="772364" y="1700808"/>
            <a:ext cx="7328028" cy="1077218"/>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Toplam </a:t>
            </a:r>
            <a:r>
              <a:rPr lang="tr-TR" sz="4000" b="1" dirty="0" smtClean="0">
                <a:solidFill>
                  <a:srgbClr val="0070C0"/>
                </a:solidFill>
                <a:latin typeface="Arial" panose="020B0604020202020204" pitchFamily="34" charset="0"/>
                <a:cs typeface="Arial" panose="020B0604020202020204" pitchFamily="34" charset="0"/>
              </a:rPr>
              <a:t>960.305.023</a:t>
            </a:r>
            <a:r>
              <a:rPr lang="tr-TR" sz="2400" dirty="0" smtClean="0">
                <a:solidFill>
                  <a:srgbClr val="0070C0"/>
                </a:solidFill>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adet 200 ml Yağlı Sade UHT İçme Sütü dağıtılmıştır. </a:t>
            </a:r>
            <a:endParaRPr lang="tr-TR" sz="2400" dirty="0">
              <a:latin typeface="Arial" panose="020B0604020202020204" pitchFamily="34" charset="0"/>
              <a:cs typeface="Arial" panose="020B0604020202020204" pitchFamily="34" charset="0"/>
            </a:endParaRPr>
          </a:p>
        </p:txBody>
      </p:sp>
      <p:pic>
        <p:nvPicPr>
          <p:cNvPr id="7" name="Picture 2" descr="C:\Users\cagdasgokhan.koser\Desktop\Yeni klasör (4)\Yeni klasör (2)\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39" y="3573016"/>
            <a:ext cx="379943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573016"/>
            <a:ext cx="433447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etin kutusu 11"/>
          <p:cNvSpPr txBox="1"/>
          <p:nvPr/>
        </p:nvSpPr>
        <p:spPr>
          <a:xfrm>
            <a:off x="1345906" y="837945"/>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latin typeface="Arial" panose="020B0604020202020204" pitchFamily="34" charset="0"/>
                <a:ea typeface="Tahoma" panose="020B0604030504040204" pitchFamily="34" charset="0"/>
                <a:cs typeface="Arial" panose="020B0604020202020204" pitchFamily="34" charset="0"/>
              </a:rPr>
              <a:t>GERÇEKLEŞMELER</a:t>
            </a:r>
            <a:endParaRPr lang="tr-TR" sz="1800" dirty="0">
              <a:effectLst>
                <a:outerShdw blurRad="38100" dist="38100" dir="2700000" algn="tl">
                  <a:srgbClr val="000000">
                    <a:alpha val="43137"/>
                  </a:srgbClr>
                </a:outerShdw>
              </a:effectLst>
            </a:endParaRPr>
          </a:p>
        </p:txBody>
      </p:sp>
      <p:pic>
        <p:nvPicPr>
          <p:cNvPr id="10" name="Resim 9"/>
          <p:cNvPicPr/>
          <p:nvPr/>
        </p:nvPicPr>
        <p:blipFill>
          <a:blip r:embed="rId5">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Tree>
    <p:extLst>
      <p:ext uri="{BB962C8B-B14F-4D97-AF65-F5344CB8AC3E}">
        <p14:creationId xmlns:p14="http://schemas.microsoft.com/office/powerpoint/2010/main" val="24330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7067543" cy="259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14 Dikdörtgen"/>
          <p:cNvSpPr>
            <a:spLocks noChangeArrowheads="1"/>
          </p:cNvSpPr>
          <p:nvPr/>
        </p:nvSpPr>
        <p:spPr bwMode="auto">
          <a:xfrm>
            <a:off x="4086225" y="2564607"/>
            <a:ext cx="35821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r" fontAlgn="base">
              <a:spcBef>
                <a:spcPct val="0"/>
              </a:spcBef>
              <a:spcAft>
                <a:spcPct val="0"/>
              </a:spcAft>
            </a:pPr>
            <a:r>
              <a:rPr lang="tr-TR" altLang="tr-TR" sz="2800" b="1" dirty="0" smtClean="0">
                <a:solidFill>
                  <a:schemeClr val="bg1"/>
                </a:solidFill>
                <a:latin typeface="+mj-lt"/>
              </a:rPr>
              <a:t>2015-2016 Eğitim Öğretim Yılı Okul </a:t>
            </a:r>
            <a:r>
              <a:rPr lang="tr-TR" altLang="tr-TR" sz="2800" b="1" dirty="0" smtClean="0">
                <a:solidFill>
                  <a:schemeClr val="bg1"/>
                </a:solidFill>
              </a:rPr>
              <a:t>Sütü Programı</a:t>
            </a:r>
            <a:endParaRPr lang="tr-TR" altLang="tr-TR" sz="2800" i="0" dirty="0">
              <a:solidFill>
                <a:srgbClr val="FFFFFF"/>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21762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Düz Bağlayıcı 7"/>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pic>
        <p:nvPicPr>
          <p:cNvPr id="9" name="Resim 8"/>
          <p:cNvPicPr/>
          <p:nvPr/>
        </p:nvPicPr>
        <p:blipFill>
          <a:blip r:embed="rId3">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
        <p:nvSpPr>
          <p:cNvPr id="3" name="Dikdörtgen 2"/>
          <p:cNvSpPr/>
          <p:nvPr/>
        </p:nvSpPr>
        <p:spPr>
          <a:xfrm>
            <a:off x="469081" y="1700808"/>
            <a:ext cx="7956376" cy="1077218"/>
          </a:xfrm>
          <a:prstGeom prst="rect">
            <a:avLst/>
          </a:prstGeom>
        </p:spPr>
        <p:txBody>
          <a:bodyPr wrap="square">
            <a:spAutoFit/>
          </a:bodyPr>
          <a:lstStyle/>
          <a:p>
            <a:pPr algn="just"/>
            <a:r>
              <a:rPr lang="tr-TR" sz="2000" dirty="0" smtClean="0">
                <a:latin typeface="Arial" panose="020B0604020202020204" pitchFamily="34" charset="0"/>
                <a:ea typeface="Tahoma" panose="020B0604030504040204" pitchFamily="34" charset="0"/>
                <a:cs typeface="Arial" panose="020B0604020202020204" pitchFamily="34" charset="0"/>
              </a:rPr>
              <a:t>     2015-2016 </a:t>
            </a:r>
            <a:r>
              <a:rPr lang="tr-TR" sz="2000" dirty="0">
                <a:latin typeface="Arial" panose="020B0604020202020204" pitchFamily="34" charset="0"/>
                <a:ea typeface="Tahoma" panose="020B0604030504040204" pitchFamily="34" charset="0"/>
                <a:cs typeface="Arial" panose="020B0604020202020204" pitchFamily="34" charset="0"/>
              </a:rPr>
              <a:t>Eğitim Öğretim yılının ikinci döneminin başlangıcı </a:t>
            </a:r>
            <a:r>
              <a:rPr lang="tr-TR" sz="2000" dirty="0" smtClean="0">
                <a:latin typeface="Arial" panose="020B0604020202020204" pitchFamily="34" charset="0"/>
                <a:ea typeface="Tahoma" panose="020B0604030504040204" pitchFamily="34" charset="0"/>
                <a:cs typeface="Arial" panose="020B0604020202020204" pitchFamily="34" charset="0"/>
              </a:rPr>
              <a:t>olan </a:t>
            </a:r>
          </a:p>
          <a:p>
            <a:pPr algn="just"/>
            <a:r>
              <a:rPr lang="tr-TR" sz="2400" b="1" dirty="0" smtClean="0">
                <a:solidFill>
                  <a:srgbClr val="0070C0"/>
                </a:solidFill>
                <a:latin typeface="Arial" panose="020B0604020202020204" pitchFamily="34" charset="0"/>
                <a:ea typeface="Tahoma" panose="020B0604030504040204" pitchFamily="34" charset="0"/>
                <a:cs typeface="Arial" panose="020B0604020202020204" pitchFamily="34" charset="0"/>
              </a:rPr>
              <a:t>08 </a:t>
            </a:r>
            <a:r>
              <a:rPr lang="tr-TR" sz="2400" b="1" dirty="0">
                <a:solidFill>
                  <a:srgbClr val="0070C0"/>
                </a:solidFill>
                <a:latin typeface="Arial" panose="020B0604020202020204" pitchFamily="34" charset="0"/>
                <a:ea typeface="Tahoma" panose="020B0604030504040204" pitchFamily="34" charset="0"/>
                <a:cs typeface="Arial" panose="020B0604020202020204" pitchFamily="34" charset="0"/>
              </a:rPr>
              <a:t>Şubat 2016 </a:t>
            </a:r>
            <a:r>
              <a:rPr lang="tr-TR" sz="2000" dirty="0" smtClean="0">
                <a:latin typeface="Arial" panose="020B0604020202020204" pitchFamily="34" charset="0"/>
                <a:ea typeface="Tahoma" panose="020B0604030504040204" pitchFamily="34" charset="0"/>
                <a:cs typeface="Arial" panose="020B0604020202020204" pitchFamily="34" charset="0"/>
              </a:rPr>
              <a:t>tarihinde Programın </a:t>
            </a:r>
            <a:r>
              <a:rPr lang="tr-TR" sz="2000" b="1" dirty="0">
                <a:solidFill>
                  <a:srgbClr val="0070C0"/>
                </a:solidFill>
                <a:latin typeface="Arial" panose="020B0604020202020204" pitchFamily="34" charset="0"/>
                <a:ea typeface="Tahoma" panose="020B0604030504040204" pitchFamily="34" charset="0"/>
                <a:cs typeface="Arial" panose="020B0604020202020204" pitchFamily="34" charset="0"/>
              </a:rPr>
              <a:t>5</a:t>
            </a:r>
            <a:r>
              <a:rPr lang="tr-TR" sz="2000" dirty="0">
                <a:solidFill>
                  <a:srgbClr val="0070C0"/>
                </a:solidFill>
                <a:latin typeface="Arial" panose="020B0604020202020204" pitchFamily="34" charset="0"/>
                <a:ea typeface="Tahoma" panose="020B0604030504040204" pitchFamily="34" charset="0"/>
                <a:cs typeface="Arial" panose="020B0604020202020204" pitchFamily="34" charset="0"/>
              </a:rPr>
              <a:t> inci uygulama yılı</a:t>
            </a:r>
            <a:r>
              <a:rPr lang="tr-TR" sz="2000" dirty="0">
                <a:latin typeface="Arial" panose="020B0604020202020204" pitchFamily="34" charset="0"/>
                <a:ea typeface="Tahoma" panose="020B0604030504040204" pitchFamily="34" charset="0"/>
                <a:cs typeface="Arial" panose="020B0604020202020204" pitchFamily="34" charset="0"/>
              </a:rPr>
              <a:t>  </a:t>
            </a:r>
            <a:r>
              <a:rPr lang="tr-TR" sz="2000" dirty="0" smtClean="0">
                <a:latin typeface="Arial" panose="020B0604020202020204" pitchFamily="34" charset="0"/>
                <a:ea typeface="Tahoma" panose="020B0604030504040204" pitchFamily="34" charset="0"/>
                <a:cs typeface="Arial" panose="020B0604020202020204" pitchFamily="34" charset="0"/>
              </a:rPr>
              <a:t>başlayacaktır</a:t>
            </a:r>
            <a:r>
              <a:rPr lang="tr-TR" sz="2000" dirty="0">
                <a:latin typeface="Arial" panose="020B0604020202020204" pitchFamily="34" charset="0"/>
                <a:ea typeface="Tahoma" panose="020B0604030504040204" pitchFamily="34" charset="0"/>
                <a:cs typeface="Arial" panose="020B0604020202020204" pitchFamily="34" charset="0"/>
              </a:rPr>
              <a:t>.</a:t>
            </a:r>
          </a:p>
        </p:txBody>
      </p:sp>
      <p:sp>
        <p:nvSpPr>
          <p:cNvPr id="11" name="Metin kutusu 10"/>
          <p:cNvSpPr txBox="1"/>
          <p:nvPr/>
        </p:nvSpPr>
        <p:spPr>
          <a:xfrm>
            <a:off x="701302" y="2924944"/>
            <a:ext cx="7724155" cy="3354765"/>
          </a:xfrm>
          <a:prstGeom prst="rect">
            <a:avLst/>
          </a:prstGeom>
          <a:noFill/>
        </p:spPr>
        <p:txBody>
          <a:bodyPr wrap="square" rtlCol="0">
            <a:spAutoFit/>
          </a:bodyPr>
          <a:lstStyle/>
          <a:p>
            <a:endParaRPr lang="tr-TR" sz="2400" b="1"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ea typeface="Tahoma" panose="020B0604030504040204" pitchFamily="34" charset="0"/>
                <a:cs typeface="Arial" panose="020B0604020202020204" pitchFamily="34" charset="0"/>
              </a:rPr>
              <a:t>Program Kapsamında; haftada </a:t>
            </a:r>
            <a:r>
              <a:rPr lang="tr-TR" sz="2000" dirty="0">
                <a:latin typeface="Arial" panose="020B0604020202020204" pitchFamily="34" charset="0"/>
                <a:ea typeface="Tahoma" panose="020B0604030504040204" pitchFamily="34" charset="0"/>
                <a:cs typeface="Arial" panose="020B0604020202020204" pitchFamily="34" charset="0"/>
              </a:rPr>
              <a:t>3 gün süreyle 16 hafta boyunca</a:t>
            </a:r>
          </a:p>
          <a:p>
            <a:endParaRPr lang="tr-TR" sz="2400" b="1" dirty="0">
              <a:latin typeface="Arial" panose="020B0604020202020204" pitchFamily="34" charset="0"/>
              <a:cs typeface="Arial" panose="020B0604020202020204" pitchFamily="34" charset="0"/>
            </a:endParaRPr>
          </a:p>
          <a:p>
            <a:r>
              <a:rPr lang="tr-TR" sz="3200" b="1" dirty="0">
                <a:latin typeface="Arial" panose="020B0604020202020204" pitchFamily="34" charset="0"/>
                <a:cs typeface="Arial" panose="020B0604020202020204" pitchFamily="34" charset="0"/>
              </a:rPr>
              <a:t>33.349</a:t>
            </a:r>
            <a:r>
              <a:rPr lang="tr-TR" sz="2400" b="1"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Okulda</a:t>
            </a:r>
          </a:p>
          <a:p>
            <a:r>
              <a:rPr lang="tr-TR" sz="3200" b="1" dirty="0">
                <a:latin typeface="Arial" panose="020B0604020202020204" pitchFamily="34" charset="0"/>
                <a:cs typeface="Arial" panose="020B0604020202020204" pitchFamily="34" charset="0"/>
              </a:rPr>
              <a:t>6.012.130</a:t>
            </a:r>
            <a:r>
              <a:rPr lang="tr-TR" sz="2400" b="1" dirty="0" smtClean="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Öğrenciye</a:t>
            </a:r>
          </a:p>
          <a:p>
            <a:r>
              <a:rPr lang="tr-TR" sz="3200" b="1" dirty="0">
                <a:latin typeface="Arial" panose="020B0604020202020204" pitchFamily="34" charset="0"/>
                <a:cs typeface="Arial" panose="020B0604020202020204" pitchFamily="34" charset="0"/>
              </a:rPr>
              <a:t>288.582.216</a:t>
            </a:r>
            <a:r>
              <a:rPr lang="tr-TR" sz="2400" b="1"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Adet </a:t>
            </a:r>
            <a:r>
              <a:rPr lang="tr-TR" sz="2400" dirty="0">
                <a:latin typeface="Arial" panose="020B0604020202020204" pitchFamily="34" charset="0"/>
                <a:cs typeface="Arial" panose="020B0604020202020204" pitchFamily="34" charset="0"/>
              </a:rPr>
              <a:t>200 ml </a:t>
            </a:r>
            <a:r>
              <a:rPr lang="tr-TR" sz="2400" dirty="0" smtClean="0">
                <a:latin typeface="Arial" panose="020B0604020202020204" pitchFamily="34" charset="0"/>
                <a:cs typeface="Arial" panose="020B0604020202020204" pitchFamily="34" charset="0"/>
              </a:rPr>
              <a:t>Yağlı Sade </a:t>
            </a:r>
            <a:r>
              <a:rPr lang="tr-TR" sz="2400" dirty="0">
                <a:latin typeface="Arial" panose="020B0604020202020204" pitchFamily="34" charset="0"/>
                <a:cs typeface="Arial" panose="020B0604020202020204" pitchFamily="34" charset="0"/>
              </a:rPr>
              <a:t>UHT İçme </a:t>
            </a:r>
            <a:r>
              <a:rPr lang="tr-TR" sz="2400" dirty="0" smtClean="0">
                <a:latin typeface="Arial" panose="020B0604020202020204" pitchFamily="34" charset="0"/>
                <a:cs typeface="Arial" panose="020B0604020202020204" pitchFamily="34" charset="0"/>
              </a:rPr>
              <a:t>      	                  Sütü </a:t>
            </a:r>
            <a:r>
              <a:rPr lang="tr-TR" sz="2400" dirty="0">
                <a:latin typeface="Arial" panose="020B0604020202020204" pitchFamily="34" charset="0"/>
                <a:cs typeface="Arial" panose="020B0604020202020204" pitchFamily="34" charset="0"/>
              </a:rPr>
              <a:t>dağıtılması </a:t>
            </a:r>
            <a:r>
              <a:rPr lang="tr-TR" sz="2400" dirty="0" smtClean="0">
                <a:latin typeface="Arial" panose="020B0604020202020204" pitchFamily="34" charset="0"/>
                <a:cs typeface="Arial" panose="020B0604020202020204" pitchFamily="34" charset="0"/>
              </a:rPr>
              <a:t>planlanmıştır.</a:t>
            </a:r>
            <a:endParaRPr lang="tr-TR" sz="2400" b="1" dirty="0">
              <a:latin typeface="Arial" panose="020B0604020202020204" pitchFamily="34" charset="0"/>
              <a:cs typeface="Arial" panose="020B0604020202020204" pitchFamily="34" charset="0"/>
            </a:endParaRPr>
          </a:p>
          <a:p>
            <a:endParaRPr lang="tr-TR" sz="2400" b="1" dirty="0">
              <a:latin typeface="Arial" panose="020B0604020202020204" pitchFamily="34" charset="0"/>
              <a:cs typeface="Arial" panose="020B0604020202020204" pitchFamily="34" charset="0"/>
            </a:endParaRPr>
          </a:p>
        </p:txBody>
      </p:sp>
      <p:sp>
        <p:nvSpPr>
          <p:cNvPr id="12" name="Metin kutusu 11"/>
          <p:cNvSpPr txBox="1"/>
          <p:nvPr/>
        </p:nvSpPr>
        <p:spPr>
          <a:xfrm>
            <a:off x="1484040" y="827419"/>
            <a:ext cx="5320208" cy="400110"/>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2000" dirty="0" smtClean="0">
                <a:latin typeface="Arial" panose="020B0604020202020204" pitchFamily="34" charset="0"/>
                <a:ea typeface="Tahoma" panose="020B0604030504040204" pitchFamily="34" charset="0"/>
                <a:cs typeface="Arial" panose="020B0604020202020204" pitchFamily="34" charset="0"/>
              </a:rPr>
              <a:t>2016 Okul Sütü Programı</a:t>
            </a:r>
            <a:endParaRPr lang="tr-T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259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455710" y="827419"/>
            <a:ext cx="3744416" cy="369332"/>
          </a:xfrm>
          <a:prstGeom prst="rect">
            <a:avLst/>
          </a:prstGeom>
          <a:solidFill>
            <a:schemeClr val="accent6">
              <a:lumMod val="75000"/>
            </a:schemeClr>
          </a:solidFill>
          <a:ln w="57150">
            <a:noFill/>
          </a:ln>
          <a:effectLst>
            <a:outerShdw blurRad="76200" dist="12700" dir="2700000" sy="-23000" kx="-800400" algn="bl" rotWithShape="0">
              <a:prstClr val="black">
                <a:alpha val="20000"/>
              </a:prstClr>
            </a:outerShdw>
          </a:effectLst>
        </p:spPr>
        <p:txBody>
          <a:bodyPr wrap="square" rtlCol="0">
            <a:spAutoFit/>
          </a:bodyPr>
          <a:lstStyle>
            <a:defPPr>
              <a:defRPr lang="tr-TR"/>
            </a:defPPr>
            <a:lvl1pPr>
              <a:defRPr sz="2800" b="1">
                <a:solidFill>
                  <a:schemeClr val="bg1"/>
                </a:solidFill>
              </a:defRPr>
            </a:lvl1pPr>
          </a:lstStyle>
          <a:p>
            <a:r>
              <a:rPr lang="tr-TR" sz="1800" dirty="0" smtClean="0">
                <a:effectLst>
                  <a:outerShdw blurRad="38100" dist="38100" dir="2700000" algn="tl">
                    <a:srgbClr val="000000">
                      <a:alpha val="43137"/>
                    </a:srgbClr>
                  </a:outerShdw>
                </a:effectLst>
              </a:rPr>
              <a:t>MEVZUAT</a:t>
            </a:r>
            <a:endParaRPr lang="tr-TR" sz="1800" dirty="0">
              <a:effectLst>
                <a:outerShdw blurRad="38100" dist="38100" dir="2700000" algn="tl">
                  <a:srgbClr val="000000">
                    <a:alpha val="43137"/>
                  </a:srgbClr>
                </a:outerShdw>
              </a:effectLst>
            </a:endParaRPr>
          </a:p>
        </p:txBody>
      </p:sp>
      <p:pic>
        <p:nvPicPr>
          <p:cNvPr id="7" name="Picture 5" descr="yeni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88" y="116632"/>
            <a:ext cx="1118552" cy="11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Düz Bağlayıcı 7"/>
          <p:cNvCxnSpPr/>
          <p:nvPr/>
        </p:nvCxnSpPr>
        <p:spPr>
          <a:xfrm>
            <a:off x="1331640" y="664698"/>
            <a:ext cx="6326427" cy="0"/>
          </a:xfrm>
          <a:prstGeom prst="line">
            <a:avLst/>
          </a:prstGeom>
        </p:spPr>
        <p:style>
          <a:lnRef idx="2">
            <a:schemeClr val="dk1"/>
          </a:lnRef>
          <a:fillRef idx="0">
            <a:schemeClr val="dk1"/>
          </a:fillRef>
          <a:effectRef idx="1">
            <a:schemeClr val="dk1"/>
          </a:effectRef>
          <a:fontRef idx="minor">
            <a:schemeClr val="tx1"/>
          </a:fontRef>
        </p:style>
      </p:cxnSp>
      <p:pic>
        <p:nvPicPr>
          <p:cNvPr id="9" name="Resim 8"/>
          <p:cNvPicPr/>
          <p:nvPr/>
        </p:nvPicPr>
        <p:blipFill>
          <a:blip r:embed="rId3">
            <a:clrChange>
              <a:clrFrom>
                <a:srgbClr val="FFFFFF"/>
              </a:clrFrom>
              <a:clrTo>
                <a:srgbClr val="FFFFFF">
                  <a:alpha val="0"/>
                </a:srgbClr>
              </a:clrTo>
            </a:clrChange>
          </a:blip>
          <a:srcRect/>
          <a:stretch>
            <a:fillRect/>
          </a:stretch>
        </p:blipFill>
        <p:spPr bwMode="auto">
          <a:xfrm>
            <a:off x="7658067" y="217056"/>
            <a:ext cx="1234412" cy="979695"/>
          </a:xfrm>
          <a:prstGeom prst="rect">
            <a:avLst/>
          </a:prstGeom>
          <a:noFill/>
          <a:ln w="9525">
            <a:noFill/>
            <a:miter lim="800000"/>
            <a:headEnd/>
            <a:tailEnd/>
          </a:ln>
        </p:spPr>
      </p:pic>
      <p:sp>
        <p:nvSpPr>
          <p:cNvPr id="2" name="Dikdörtgen 1"/>
          <p:cNvSpPr/>
          <p:nvPr/>
        </p:nvSpPr>
        <p:spPr>
          <a:xfrm>
            <a:off x="807000" y="1628800"/>
            <a:ext cx="7992888" cy="1631216"/>
          </a:xfrm>
          <a:prstGeom prst="rect">
            <a:avLst/>
          </a:prstGeom>
        </p:spPr>
        <p:txBody>
          <a:bodyPr wrap="square">
            <a:spAutoFit/>
          </a:bodyPr>
          <a:lstStyle/>
          <a:p>
            <a:r>
              <a:rPr lang="tr-TR" sz="2000" b="1" dirty="0" smtClean="0">
                <a:solidFill>
                  <a:srgbClr val="0070C0"/>
                </a:solidFill>
                <a:latin typeface="Arial" panose="020B0604020202020204" pitchFamily="34" charset="0"/>
                <a:cs typeface="Arial" panose="020B0604020202020204" pitchFamily="34" charset="0"/>
              </a:rPr>
              <a:t>Okul Sütü Programı Uygulama Esasları Hakkında Bakanlar Kurulu Kararı</a:t>
            </a:r>
          </a:p>
          <a:p>
            <a:endParaRPr lang="tr-TR" sz="2000" dirty="0" smtClean="0">
              <a:solidFill>
                <a:srgbClr val="0070C0"/>
              </a:solidFill>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Resmi Gazetede yayımlandığı tarih : 10.07 2015 - 29412   </a:t>
            </a:r>
          </a:p>
          <a:p>
            <a:r>
              <a:rPr lang="tr-TR" sz="2000" dirty="0" smtClean="0">
                <a:latin typeface="Arial" panose="020B0604020202020204" pitchFamily="34" charset="0"/>
                <a:cs typeface="Arial" panose="020B0604020202020204" pitchFamily="34" charset="0"/>
              </a:rPr>
              <a:t>Karar tarih ve sayısı: 03.06.2015 -2015/7837</a:t>
            </a:r>
            <a:endParaRPr lang="tr-TR" sz="2000" dirty="0">
              <a:latin typeface="Arial" panose="020B0604020202020204" pitchFamily="34" charset="0"/>
              <a:cs typeface="Arial" panose="020B0604020202020204" pitchFamily="34" charset="0"/>
            </a:endParaRPr>
          </a:p>
        </p:txBody>
      </p:sp>
      <p:sp>
        <p:nvSpPr>
          <p:cNvPr id="11" name="Dikdörtgen 10"/>
          <p:cNvSpPr/>
          <p:nvPr/>
        </p:nvSpPr>
        <p:spPr>
          <a:xfrm>
            <a:off x="775357" y="3429000"/>
            <a:ext cx="7912498" cy="1323439"/>
          </a:xfrm>
          <a:prstGeom prst="rect">
            <a:avLst/>
          </a:prstGeom>
        </p:spPr>
        <p:txBody>
          <a:bodyPr wrap="square">
            <a:spAutoFit/>
          </a:bodyPr>
          <a:lstStyle/>
          <a:p>
            <a:r>
              <a:rPr lang="tr-TR" sz="2000" b="1" dirty="0" smtClean="0">
                <a:solidFill>
                  <a:srgbClr val="0070C0"/>
                </a:solidFill>
                <a:latin typeface="Arial" panose="020B0604020202020204" pitchFamily="34" charset="0"/>
                <a:cs typeface="Arial" panose="020B0604020202020204" pitchFamily="34" charset="0"/>
              </a:rPr>
              <a:t>Okul Sütü Programı Uygulama Tebliği</a:t>
            </a:r>
          </a:p>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Resmi Gazetede yayımlandığı tarih : 08.08.2015 - 29459  </a:t>
            </a:r>
          </a:p>
          <a:p>
            <a:r>
              <a:rPr lang="tr-TR" sz="2000" dirty="0" smtClean="0">
                <a:latin typeface="Arial" panose="020B0604020202020204" pitchFamily="34" charset="0"/>
                <a:cs typeface="Arial" panose="020B0604020202020204" pitchFamily="34" charset="0"/>
              </a:rPr>
              <a:t>Tebliğ No: 2015/38</a:t>
            </a:r>
            <a:endParaRPr lang="tr-TR" sz="2000" dirty="0">
              <a:latin typeface="Arial" panose="020B0604020202020204" pitchFamily="34" charset="0"/>
              <a:cs typeface="Arial" panose="020B0604020202020204" pitchFamily="34" charset="0"/>
            </a:endParaRPr>
          </a:p>
        </p:txBody>
      </p:sp>
      <p:sp>
        <p:nvSpPr>
          <p:cNvPr id="10" name="Dikdörtgen 9"/>
          <p:cNvSpPr/>
          <p:nvPr/>
        </p:nvSpPr>
        <p:spPr>
          <a:xfrm>
            <a:off x="787256" y="5085184"/>
            <a:ext cx="7912498" cy="1015663"/>
          </a:xfrm>
          <a:prstGeom prst="rect">
            <a:avLst/>
          </a:prstGeom>
        </p:spPr>
        <p:txBody>
          <a:bodyPr wrap="square">
            <a:spAutoFit/>
          </a:bodyPr>
          <a:lstStyle/>
          <a:p>
            <a:r>
              <a:rPr lang="tr-TR" sz="2000" b="1" dirty="0" smtClean="0">
                <a:solidFill>
                  <a:srgbClr val="0070C0"/>
                </a:solidFill>
                <a:latin typeface="Arial" panose="020B0604020202020204" pitchFamily="34" charset="0"/>
                <a:cs typeface="Arial" panose="020B0604020202020204" pitchFamily="34" charset="0"/>
              </a:rPr>
              <a:t>Okul Sütü Programı Uygulama Rehberi</a:t>
            </a:r>
          </a:p>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Yayımlandığı yer: Okul Sütü Modülü</a:t>
            </a:r>
          </a:p>
        </p:txBody>
      </p:sp>
    </p:spTree>
    <p:extLst>
      <p:ext uri="{BB962C8B-B14F-4D97-AF65-F5344CB8AC3E}">
        <p14:creationId xmlns:p14="http://schemas.microsoft.com/office/powerpoint/2010/main" val="307292802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883</Words>
  <Application>Microsoft Office PowerPoint</Application>
  <PresentationFormat>Ekran Gösterisi (4:3)</PresentationFormat>
  <Paragraphs>136</Paragraphs>
  <Slides>23</Slides>
  <Notes>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Cagdas Gokhan KOSER</dc:creator>
  <cp:lastModifiedBy>Serap ATA</cp:lastModifiedBy>
  <cp:revision>74</cp:revision>
  <dcterms:created xsi:type="dcterms:W3CDTF">2015-12-25T14:54:35Z</dcterms:created>
  <dcterms:modified xsi:type="dcterms:W3CDTF">2016-01-07T12:57:45Z</dcterms:modified>
</cp:coreProperties>
</file>